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3"/>
  </p:notesMasterIdLst>
  <p:sldIdLst>
    <p:sldId id="256" r:id="rId2"/>
    <p:sldId id="257" r:id="rId3"/>
    <p:sldId id="625" r:id="rId4"/>
    <p:sldId id="259" r:id="rId5"/>
    <p:sldId id="268" r:id="rId6"/>
    <p:sldId id="273" r:id="rId7"/>
    <p:sldId id="272" r:id="rId8"/>
    <p:sldId id="260" r:id="rId9"/>
    <p:sldId id="262" r:id="rId10"/>
    <p:sldId id="280" r:id="rId11"/>
    <p:sldId id="270" r:id="rId12"/>
    <p:sldId id="271" r:id="rId13"/>
    <p:sldId id="269" r:id="rId14"/>
    <p:sldId id="275" r:id="rId15"/>
    <p:sldId id="289" r:id="rId16"/>
    <p:sldId id="305" r:id="rId17"/>
    <p:sldId id="291" r:id="rId18"/>
    <p:sldId id="288" r:id="rId19"/>
    <p:sldId id="284" r:id="rId20"/>
    <p:sldId id="274" r:id="rId21"/>
    <p:sldId id="626" r:id="rId22"/>
    <p:sldId id="285" r:id="rId23"/>
    <p:sldId id="292" r:id="rId24"/>
    <p:sldId id="283" r:id="rId25"/>
    <p:sldId id="276" r:id="rId26"/>
    <p:sldId id="265" r:id="rId27"/>
    <p:sldId id="277" r:id="rId28"/>
    <p:sldId id="294" r:id="rId29"/>
    <p:sldId id="278" r:id="rId30"/>
    <p:sldId id="295" r:id="rId31"/>
    <p:sldId id="639" r:id="rId32"/>
    <p:sldId id="640" r:id="rId33"/>
    <p:sldId id="641" r:id="rId34"/>
    <p:sldId id="642" r:id="rId35"/>
    <p:sldId id="643" r:id="rId36"/>
    <p:sldId id="630" r:id="rId37"/>
    <p:sldId id="635" r:id="rId38"/>
    <p:sldId id="636" r:id="rId39"/>
    <p:sldId id="637" r:id="rId40"/>
    <p:sldId id="638" r:id="rId41"/>
    <p:sldId id="296" r:id="rId42"/>
    <p:sldId id="298" r:id="rId43"/>
    <p:sldId id="644" r:id="rId44"/>
    <p:sldId id="300" r:id="rId45"/>
    <p:sldId id="301" r:id="rId46"/>
    <p:sldId id="627" r:id="rId47"/>
    <p:sldId id="628" r:id="rId48"/>
    <p:sldId id="302" r:id="rId49"/>
    <p:sldId id="304" r:id="rId50"/>
    <p:sldId id="303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7" autoAdjust="0"/>
    <p:restoredTop sz="89412" autoAdjust="0"/>
  </p:normalViewPr>
  <p:slideViewPr>
    <p:cSldViewPr snapToGrid="0">
      <p:cViewPr>
        <p:scale>
          <a:sx n="40" d="100"/>
          <a:sy n="40" d="100"/>
        </p:scale>
        <p:origin x="165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C3BCA-4B44-4408-8C9B-13174DAF248B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EA94B-80E8-4351-9724-6222CD8D7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1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7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can still use return if complexity grows unexpectable.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can still use return if complexity grows unexpectable.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EA94B-80E8-4351-9724-6222CD8D7D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AC279-4962-A153-EDB5-811A44AAB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60738F-75A2-B908-7BCD-1BE6F1234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F46F2A-247B-3B75-BC36-7E4D78A6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4401-9C2C-4756-BF37-2E69762F7E54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2DE92-BEF2-AA7F-F109-8DA27E0C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CD16E-3E8A-A1B1-9417-CF0D7DD7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23C3F-B2A5-687B-EDAB-C7064EC7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E31005-1C12-50C2-081C-1965F1B8D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D4807-0C81-4A3E-EF64-B002282B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D00AE-5D70-45F4-BCDD-82200D31E543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CBB174-8DDE-B3E1-AE4E-FC581B98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3C23AB-A0E3-A7ED-A5BD-A8ADA099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F9A1D0-770E-5BFA-34E8-788700D17C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A9D1744-6325-B18E-5EF2-980D6FBC3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D3A388-81F4-69D4-623D-87800287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D0A5-B328-406B-8EF2-C2013E15BEB5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421351-FC61-133B-868D-AAF18613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92D2C7-7E10-E189-FB03-16C33ED1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2B957-1A42-807C-8EC9-ED9D8001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78EBCF-C592-835E-E4EA-1FD19A74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1F58F-589C-0A0B-EAF0-0D4C62ADE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88786-A04C-41ED-A8A2-38E0A364B92B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F3A873-6A41-69EC-C620-EBE70A2A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CB3550-0DD8-70BA-1DFA-9BCBB669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9DC58-8E04-9235-EBA6-EFD1ECE9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effectLst>
                  <a:glow rad="533400">
                    <a:srgbClr val="FFFFFF">
                      <a:alpha val="85000"/>
                    </a:srgbClr>
                  </a:glo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538533-525B-A031-9133-778A063FA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effectLst>
                  <a:glow rad="317500">
                    <a:srgbClr val="FFFFFF">
                      <a:alpha val="85000"/>
                    </a:srgbClr>
                  </a:glo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6B4D0D-45DB-8286-75CE-E078DC64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DA679-FD1B-4369-AD4D-4E880ED93DBD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809B9E-11B4-E338-E62D-F4E7F9EF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D6E05-6A4C-7C6F-AD62-2573FBB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4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7B8CC-8573-63AF-EB7D-C28F1BCB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913DD8-70E9-9706-E377-6FDA98DDF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5DD01B-116C-D774-944B-8CEFF5D4F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F759E7-DE7A-178E-67C4-7DA649B9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97E0-F837-4980-BCC7-5BD4F6BB7598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20247-113F-D8E7-F63B-4A06EE09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232ACA-F9A0-CAC3-9A65-1280A704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3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2D171-A544-A0B1-9C4A-1B7BE6B78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C3BFBA-8B4C-123A-7AA7-2ADD9C22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F2D1C7-DA4A-0956-AE2D-BFBDC9062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41F77C-BF62-FB1D-A036-9A15BA199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23DD55-CFB2-C9FC-F0B7-1C5AF9AE7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F1FA2C6-34D5-CBBF-C87F-FDCC3B97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50B82-C437-4E56-8C80-B968C3D64931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B7E05D-A080-3542-FF00-4341010C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4CBE4C-E83C-F611-E915-142882148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19EC9-F0AF-A453-8F77-96638669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537F48-0C8E-144F-DED8-E18C3309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7AD9-252E-46E0-9A5D-B90178318405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CD4D225-681B-6948-859D-526011F0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392639-CD65-E6DC-8D84-A4D95DB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3A5C41-A8E3-D6A7-A4F7-6F670AD4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FE80-3AC4-4D55-838B-2047573F430F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7852C5-7DDE-9F2D-C10C-E805704B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EB4A99-AC6C-F8DB-1E26-86B1E40E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688EF-9D5D-B6DD-288A-8161EA30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1C341-23A4-4713-5A30-938E982A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D66159-6842-79FA-F525-663369C18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226E8A-A3D8-9C15-ABC5-F02432F0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FCC63-5EFB-4720-8095-C4C6CBD29234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3F801D-0815-5F17-6CB1-B90D4344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5D711C-A9C1-9737-9DD5-C2BFBA25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02B6B-6554-1E2F-7A7A-B3E7F131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2090536-12EF-A940-0DFB-41A76CEC4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C48C01-BEB0-CABB-B8F7-BFA5212DB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3BDEAD-D1CE-ECBA-34E5-1FC62D2A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F7D61-1E8D-4390-BD06-3B66CC430DA7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7C33B6-A5BC-E84B-0F49-A0770E116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4A955C-561A-763D-9DBF-3D51D804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B6E54-E862-61AE-2757-1A8946AE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28163E-CF0D-22F4-CDF0-92EA18F9B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71E174-0AC1-1847-1D6F-1F1CD0897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4121E-008A-4585-8A1F-AE4622746451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F4F4A0-61F2-B196-7F4D-BFC3CF5B9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E8CA98-268B-AEAD-3321-82B29BB48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6F6D-30C6-435B-87DF-1F64EACF28E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D3075B-1920-70ED-5FD6-1C95F1D3C41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738255"/>
            <a:ext cx="12192000" cy="21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7.wdp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hjelle/pythonj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hjelle/pythonj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@wpshop.at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adplist.org/mentors/maxim-danilov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4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C61D7-29FB-DFF6-2CEF-473EBDE1E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4299"/>
            <a:ext cx="9144000" cy="1015664"/>
          </a:xfrm>
          <a:noFill/>
        </p:spPr>
        <p:txBody>
          <a:bodyPr/>
          <a:lstStyle/>
          <a:p>
            <a:r>
              <a:rPr lang="en-US">
                <a:effectLst>
                  <a:glow rad="508000">
                    <a:srgbClr val="FFFFFF">
                      <a:alpha val="96000"/>
                    </a:srgbClr>
                  </a:glow>
                </a:effectLst>
              </a:rPr>
              <a:t>The art of </a:t>
            </a:r>
            <a:r>
              <a:rPr lang="en-US" b="0">
                <a:solidFill>
                  <a:srgbClr val="D8226B"/>
                </a:solidFill>
                <a:effectLst>
                  <a:glow rad="508000">
                    <a:srgbClr val="FFFFFF">
                      <a:alpha val="96000"/>
                    </a:srgbClr>
                  </a:glow>
                </a:effectLst>
                <a:latin typeface="Consolas" panose="020B0609020204030204" pitchFamily="49" charset="0"/>
              </a:rPr>
              <a:t>yield</a:t>
            </a:r>
            <a:endParaRPr lang="en-US">
              <a:effectLst>
                <a:glow rad="508000">
                  <a:srgbClr val="FFFFFF">
                    <a:alpha val="96000"/>
                  </a:srgbClr>
                </a:glo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E1D16B-068E-9AAE-E373-59B82A334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3938"/>
            <a:ext cx="9144000" cy="1413861"/>
          </a:xfrm>
        </p:spPr>
        <p:txBody>
          <a:bodyPr>
            <a:noAutofit/>
          </a:bodyPr>
          <a:lstStyle/>
          <a:p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Avoid </a:t>
            </a:r>
            <a:r>
              <a:rPr lang="en-US" sz="3600" b="0">
                <a:solidFill>
                  <a:srgbClr val="D8226B"/>
                </a:solidFill>
                <a:effectLst>
                  <a:glow rad="457200">
                    <a:srgbClr val="FFFFFF">
                      <a:alpha val="77000"/>
                    </a:srgb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 </a:t>
            </a:r>
            <a:r>
              <a:rPr lang="de-DE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values</a:t>
            </a:r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 in your codebase</a:t>
            </a:r>
            <a:endParaRPr lang="ru-RU" sz="3600">
              <a:effectLst>
                <a:glow rad="457200">
                  <a:srgbClr val="FFFFFF">
                    <a:alpha val="77000"/>
                  </a:srgbClr>
                </a:glow>
              </a:effectLst>
            </a:endParaRPr>
          </a:p>
          <a:p>
            <a:endParaRPr lang="en-US" sz="2000">
              <a:effectLst>
                <a:glow rad="457200">
                  <a:srgbClr val="FFFFFF">
                    <a:alpha val="77000"/>
                  </a:srgbClr>
                </a:glow>
              </a:effectLst>
            </a:endParaRPr>
          </a:p>
          <a:p>
            <a:r>
              <a:rPr lang="en-US" sz="3600">
                <a:effectLst>
                  <a:glow rad="457200">
                    <a:srgbClr val="FFFFFF">
                      <a:alpha val="77000"/>
                    </a:srgbClr>
                  </a:glow>
                </a:effectLst>
              </a:rPr>
              <a:t>Maxim Danilov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69EF7-9B49-5E2A-5572-7BF1BE08AFEF}"/>
              </a:ext>
            </a:extLst>
          </p:cNvPr>
          <p:cNvSpPr txBox="1"/>
          <p:nvPr/>
        </p:nvSpPr>
        <p:spPr>
          <a:xfrm>
            <a:off x="1721923" y="432433"/>
            <a:ext cx="60979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>
                <a:solidFill>
                  <a:srgbClr val="151F3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EuroPython 2025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BDD5F-C3A2-6494-5F7A-B457D7C15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19" y="85496"/>
            <a:ext cx="1617204" cy="161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BF244-872F-EC5B-7938-514F475C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/>
              <a:t>in generators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is not always return: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BA33B8-15A4-DCDA-816E-5C4021205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ru-RU" i="1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value</a:t>
            </a:r>
            <a:endParaRPr lang="en-US" b="1"/>
          </a:p>
          <a:p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A8AEC1-8A61-06FC-BEC1-C7E7A8733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6045819" cy="4351338"/>
          </a:xfrm>
        </p:spPr>
        <p:txBody>
          <a:bodyPr/>
          <a:lstStyle/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StopIteration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EE1CBB30-570F-3F72-6668-14E50C0EC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1B53E-A584-44BA-ACA0-0AE84B2AB0EE}" type="datetime1">
              <a:rPr lang="en-US" smtClean="0"/>
              <a:t>7/18/2025</a:t>
            </a:fld>
            <a:endParaRPr lang="en-US"/>
          </a:p>
        </p:txBody>
      </p:sp>
      <p:sp>
        <p:nvSpPr>
          <p:cNvPr id="13" name="Нижний колонтитул 12">
            <a:extLst>
              <a:ext uri="{FF2B5EF4-FFF2-40B4-BE49-F238E27FC236}">
                <a16:creationId xmlns:a16="http://schemas.microsoft.com/office/drawing/2014/main" id="{FAD89025-FE91-DDA2-622D-40692DE7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81886598-E853-B470-0205-E6C916CA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10</a:t>
            </a:fld>
            <a:endParaRPr lang="en-US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0C921B8-7D98-5008-A701-AE0A37FD17D9}"/>
              </a:ext>
            </a:extLst>
          </p:cNvPr>
          <p:cNvCxnSpPr>
            <a:cxnSpLocks/>
          </p:cNvCxnSpPr>
          <p:nvPr/>
        </p:nvCxnSpPr>
        <p:spPr>
          <a:xfrm>
            <a:off x="4181707" y="3612995"/>
            <a:ext cx="263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B8602A-B1AB-7CA6-BA9F-247C95C26D7E}"/>
              </a:ext>
            </a:extLst>
          </p:cNvPr>
          <p:cNvSpPr txBox="1"/>
          <p:nvPr/>
        </p:nvSpPr>
        <p:spPr>
          <a:xfrm>
            <a:off x="3146990" y="3612995"/>
            <a:ext cx="39837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lang="en-US" sz="3600" b="1" i="0">
              <a:solidFill>
                <a:srgbClr val="333333"/>
              </a:solidFill>
              <a:effectLst/>
              <a:latin typeface="-apple-system"/>
            </a:endParaRPr>
          </a:p>
          <a:p>
            <a:pPr algn="ctr"/>
            <a:endParaRPr lang="de-DE" sz="2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BC141-4F4C-AA08-AF68-CF3EC6A0EE8E}"/>
              </a:ext>
            </a:extLst>
          </p:cNvPr>
          <p:cNvSpPr txBox="1"/>
          <p:nvPr/>
        </p:nvSpPr>
        <p:spPr>
          <a:xfrm>
            <a:off x="12086" y="3737924"/>
            <a:ext cx="11341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>
                <a:solidFill>
                  <a:srgbClr val="333333"/>
                </a:solidFill>
                <a:effectLst/>
              </a:rPr>
              <a:t>PEP 380</a:t>
            </a:r>
            <a:endParaRPr lang="de-DE" sz="2400"/>
          </a:p>
          <a:p>
            <a:pPr algn="ctr"/>
            <a:r>
              <a:rPr lang="ru-RU" sz="2600"/>
              <a:t>«</a:t>
            </a:r>
            <a:r>
              <a:rPr lang="en-US" sz="2600"/>
              <a:t>return value</a:t>
            </a:r>
            <a:r>
              <a:rPr lang="ru-RU" sz="2600"/>
              <a:t>» </a:t>
            </a:r>
            <a:r>
              <a:rPr lang="en-US" sz="2600"/>
              <a:t>is semantically equal to</a:t>
            </a:r>
            <a:r>
              <a:rPr lang="ru-RU" sz="2600"/>
              <a:t> «</a:t>
            </a:r>
            <a:r>
              <a:rPr lang="en-US" sz="2600"/>
              <a:t>raise StopIteration(value)</a:t>
            </a:r>
            <a:r>
              <a:rPr lang="ru-RU" sz="2600"/>
              <a:t>»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15E70B7-91B0-94BC-9AC9-17F4E75476B9}"/>
              </a:ext>
            </a:extLst>
          </p:cNvPr>
          <p:cNvGrpSpPr/>
          <p:nvPr/>
        </p:nvGrpSpPr>
        <p:grpSpPr>
          <a:xfrm>
            <a:off x="838200" y="6059232"/>
            <a:ext cx="12106439" cy="512502"/>
            <a:chOff x="953423" y="2503873"/>
            <a:chExt cx="12106439" cy="512502"/>
          </a:xfrm>
        </p:grpSpPr>
        <p:sp>
          <p:nvSpPr>
            <p:cNvPr id="12" name="Объект 3">
              <a:extLst>
                <a:ext uri="{FF2B5EF4-FFF2-40B4-BE49-F238E27FC236}">
                  <a16:creationId xmlns:a16="http://schemas.microsoft.com/office/drawing/2014/main" id="{3038C653-7175-D403-3DD7-F0B9805EA848}"/>
                </a:ext>
              </a:extLst>
            </p:cNvPr>
            <p:cNvSpPr txBox="1">
              <a:spLocks/>
            </p:cNvSpPr>
            <p:nvPr/>
          </p:nvSpPr>
          <p:spPr>
            <a:xfrm>
              <a:off x="953423" y="2503873"/>
              <a:ext cx="4526001" cy="5113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&gt;</a:t>
              </a:r>
              <a:r>
                <a:rPr lang="ru-RU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 </a:t>
              </a: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StopIteration:value</a:t>
              </a:r>
              <a:endParaRPr lang="ru-RU" sz="2600" b="1" i="1">
                <a:solidFill>
                  <a:srgbClr val="66D9E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Объект 4">
              <a:extLst>
                <a:ext uri="{FF2B5EF4-FFF2-40B4-BE49-F238E27FC236}">
                  <a16:creationId xmlns:a16="http://schemas.microsoft.com/office/drawing/2014/main" id="{DC6E9B37-83D5-EB5B-F71D-709F82C0FC18}"/>
                </a:ext>
              </a:extLst>
            </p:cNvPr>
            <p:cNvSpPr txBox="1">
              <a:spLocks/>
            </p:cNvSpPr>
            <p:nvPr/>
          </p:nvSpPr>
          <p:spPr>
            <a:xfrm>
              <a:off x="5612774" y="2505075"/>
              <a:ext cx="7447088" cy="5113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&gt;</a:t>
              </a:r>
              <a:r>
                <a:rPr lang="ru-RU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 </a:t>
              </a:r>
              <a:r>
                <a:rPr lang="de-DE" sz="2600" b="1" i="1">
                  <a:solidFill>
                    <a:srgbClr val="66D9EF"/>
                  </a:solidFill>
                  <a:latin typeface="Consolas" panose="020B0609020204030204" pitchFamily="49" charset="0"/>
                </a:rPr>
                <a:t>RuntimeError: StopIteration:value</a:t>
              </a:r>
              <a:endParaRPr lang="ru-RU" sz="2600" b="1" i="1">
                <a:solidFill>
                  <a:srgbClr val="66D9EF"/>
                </a:solidFill>
                <a:latin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1B54AD9-B5E2-483F-ECEF-DE92B77DF0E6}"/>
              </a:ext>
            </a:extLst>
          </p:cNvPr>
          <p:cNvSpPr txBox="1"/>
          <p:nvPr/>
        </p:nvSpPr>
        <p:spPr>
          <a:xfrm>
            <a:off x="14509" y="5072685"/>
            <a:ext cx="11341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>
                <a:solidFill>
                  <a:srgbClr val="333333"/>
                </a:solidFill>
                <a:effectLst/>
              </a:rPr>
              <a:t>PEP 479</a:t>
            </a:r>
            <a:endParaRPr lang="de-DE" sz="2800"/>
          </a:p>
          <a:p>
            <a:pPr algn="ctr"/>
            <a:r>
              <a:rPr lang="en-US" sz="2400">
                <a:solidFill>
                  <a:srgbClr val="1F1F1F"/>
                </a:solidFill>
              </a:rPr>
              <a:t>All StopIteration are equal, but some StopIteration are more equal than others.</a:t>
            </a:r>
            <a:endParaRPr lang="de-DE" sz="2400">
              <a:solidFill>
                <a:srgbClr val="1F1F1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F59D41-80EB-DEF6-8176-BEF37FE3FB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381" y="6830809"/>
            <a:ext cx="54381" cy="5438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5CBC255-FD8A-ABFE-391E-15080EE0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543156">
            <a:off x="10204912" y="861380"/>
            <a:ext cx="2220013" cy="128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7A1BC2-EF3A-C2A0-CB7C-42561F30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More criticism of </a:t>
            </a:r>
            <a:r>
              <a:rPr lang="en-US" b="1"/>
              <a:t>PEP 479</a:t>
            </a:r>
            <a:endParaRPr lang="en-US" b="1" i="0">
              <a:solidFill>
                <a:srgbClr val="0F0F0F"/>
              </a:solidFill>
              <a:effectLst/>
              <a:latin typeface="Roboto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10D39F-070A-EFC2-4959-E335218C5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In my talk „</a:t>
            </a:r>
            <a:r>
              <a:rPr lang="en-US" i="0">
                <a:solidFill>
                  <a:srgbClr val="0F0F0F"/>
                </a:solidFill>
                <a:effectLst/>
                <a:latin typeface="Roboto"/>
              </a:rPr>
              <a:t>What are you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i="0">
                <a:solidFill>
                  <a:srgbClr val="0F0F0F"/>
                </a:solidFill>
                <a:effectLst/>
                <a:latin typeface="Roboto"/>
              </a:rPr>
              <a:t> from”</a:t>
            </a:r>
            <a:r>
              <a:rPr lang="de-DE" i="0">
                <a:solidFill>
                  <a:srgbClr val="0F0F0F"/>
                </a:solidFill>
                <a:effectLst/>
                <a:latin typeface="Roboto"/>
              </a:rPr>
              <a:t> </a:t>
            </a:r>
            <a:r>
              <a:rPr lang="en-US"/>
              <a:t>on </a:t>
            </a:r>
            <a:r>
              <a:rPr lang="de-DE"/>
              <a:t>PyCon IT 2023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544959C-4DD8-909E-EF1E-0820A845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E25DB-EE6B-45CC-BF11-98457CECA0B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ADAA49-7252-1139-4C38-DD6EE593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E2AF8F-2BB1-52F5-422F-12A0C256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11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B97FE8-2E6A-D5F1-AA8D-81F33032F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427" y="346535"/>
            <a:ext cx="3082466" cy="30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</a:t>
            </a:r>
            <a:r>
              <a:rPr lang="de-DE"/>
              <a:t>for </a:t>
            </a:r>
            <a:r>
              <a:rPr lang="en-US"/>
              <a:t>explicit </a:t>
            </a:r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1200" cy="4351338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3200"/>
              <a:t>We can avoid using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, but it is not a rule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 sz="3200"/>
              <a:t>with inline computation are mostly efficient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In c-python,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 </a:t>
            </a:r>
            <a:r>
              <a:rPr lang="en-US" sz="3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de-DE" sz="3200" b="1">
                <a:solidFill>
                  <a:srgbClr val="AE81FF"/>
                </a:solidFill>
                <a:latin typeface="Consolas" panose="020B0609020204030204" pitchFamily="49" charset="0"/>
              </a:rPr>
              <a:t> </a:t>
            </a:r>
            <a:r>
              <a:rPr lang="en-US" sz="3200"/>
              <a:t>not optimized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en-US" sz="3200"/>
              <a:t> </a:t>
            </a:r>
            <a:r>
              <a:rPr lang="en-US" sz="32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/>
              <a:t> is not always what it seems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A9B750-41AC-1EE3-6877-4405CB77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3875-9A79-4F12-AB24-09004FF168C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DDDBF4-2EEB-7A1E-5973-B454A4BD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CE7312-E6BC-6A2D-6898-83CD0B46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0572E5-0521-11B7-4AFD-7952E72D73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6749" y="4106657"/>
            <a:ext cx="212904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DEE172-6C56-83BD-ED34-D9FAFF49E8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908343" y="1825625"/>
            <a:ext cx="3283657" cy="4858309"/>
          </a:xfrm>
          <a:custGeom>
            <a:avLst/>
            <a:gdLst>
              <a:gd name="connsiteX0" fmla="*/ 236184 w 1200807"/>
              <a:gd name="connsiteY0" fmla="*/ 0 h 1776645"/>
              <a:gd name="connsiteX1" fmla="*/ 1200807 w 1200807"/>
              <a:gd name="connsiteY1" fmla="*/ 0 h 1776645"/>
              <a:gd name="connsiteX2" fmla="*/ 1200807 w 1200807"/>
              <a:gd name="connsiteY2" fmla="*/ 51894 h 1776645"/>
              <a:gd name="connsiteX3" fmla="*/ 1198178 w 1200807"/>
              <a:gd name="connsiteY3" fmla="*/ 61198 h 1776645"/>
              <a:gd name="connsiteX4" fmla="*/ 1051034 w 1200807"/>
              <a:gd name="connsiteY4" fmla="*/ 628756 h 1776645"/>
              <a:gd name="connsiteX5" fmla="*/ 1145627 w 1200807"/>
              <a:gd name="connsiteY5" fmla="*/ 1175294 h 1776645"/>
              <a:gd name="connsiteX6" fmla="*/ 1008992 w 1200807"/>
              <a:gd name="connsiteY6" fmla="*/ 1448563 h 1776645"/>
              <a:gd name="connsiteX7" fmla="*/ 1103585 w 1200807"/>
              <a:gd name="connsiteY7" fmla="*/ 1753363 h 1776645"/>
              <a:gd name="connsiteX8" fmla="*/ 1025353 w 1200807"/>
              <a:gd name="connsiteY8" fmla="*/ 1775308 h 1776645"/>
              <a:gd name="connsiteX9" fmla="*/ 1018467 w 1200807"/>
              <a:gd name="connsiteY9" fmla="*/ 1776645 h 1776645"/>
              <a:gd name="connsiteX10" fmla="*/ 69428 w 1200807"/>
              <a:gd name="connsiteY10" fmla="*/ 1776645 h 1776645"/>
              <a:gd name="connsiteX11" fmla="*/ 66264 w 1200807"/>
              <a:gd name="connsiteY11" fmla="*/ 1773963 h 1776645"/>
              <a:gd name="connsiteX12" fmla="*/ 84082 w 1200807"/>
              <a:gd name="connsiteY12" fmla="*/ 1374991 h 1776645"/>
              <a:gd name="connsiteX13" fmla="*/ 23648 w 1200807"/>
              <a:gd name="connsiteY13" fmla="*/ 1269888 h 1776645"/>
              <a:gd name="connsiteX14" fmla="*/ 0 w 1200807"/>
              <a:gd name="connsiteY14" fmla="*/ 1222141 h 1776645"/>
              <a:gd name="connsiteX15" fmla="*/ 0 w 1200807"/>
              <a:gd name="connsiteY15" fmla="*/ 1122739 h 1776645"/>
              <a:gd name="connsiteX16" fmla="*/ 17756 w 1200807"/>
              <a:gd name="connsiteY16" fmla="*/ 1049684 h 1776645"/>
              <a:gd name="connsiteX17" fmla="*/ 262758 w 1200807"/>
              <a:gd name="connsiteY17" fmla="*/ 355487 h 1776645"/>
              <a:gd name="connsiteX18" fmla="*/ 243708 w 1200807"/>
              <a:gd name="connsiteY18" fmla="*/ 58570 h 177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00807" h="1776645">
                <a:moveTo>
                  <a:pt x="236184" y="0"/>
                </a:moveTo>
                <a:lnTo>
                  <a:pt x="1200807" y="0"/>
                </a:lnTo>
                <a:lnTo>
                  <a:pt x="1200807" y="51894"/>
                </a:lnTo>
                <a:lnTo>
                  <a:pt x="1198178" y="61198"/>
                </a:lnTo>
                <a:cubicBezTo>
                  <a:pt x="1171902" y="199584"/>
                  <a:pt x="1059792" y="443073"/>
                  <a:pt x="1051034" y="628756"/>
                </a:cubicBezTo>
                <a:cubicBezTo>
                  <a:pt x="1042276" y="814439"/>
                  <a:pt x="1152634" y="1038660"/>
                  <a:pt x="1145627" y="1175294"/>
                </a:cubicBezTo>
                <a:cubicBezTo>
                  <a:pt x="1138620" y="1311928"/>
                  <a:pt x="1015999" y="1352218"/>
                  <a:pt x="1008992" y="1448563"/>
                </a:cubicBezTo>
                <a:cubicBezTo>
                  <a:pt x="1001985" y="1544908"/>
                  <a:pt x="1252482" y="1693804"/>
                  <a:pt x="1103585" y="1753363"/>
                </a:cubicBezTo>
                <a:cubicBezTo>
                  <a:pt x="1084973" y="1760808"/>
                  <a:pt x="1058232" y="1768198"/>
                  <a:pt x="1025353" y="1775308"/>
                </a:cubicBezTo>
                <a:lnTo>
                  <a:pt x="1018467" y="1776645"/>
                </a:lnTo>
                <a:lnTo>
                  <a:pt x="69428" y="1776645"/>
                </a:lnTo>
                <a:lnTo>
                  <a:pt x="66264" y="1773963"/>
                </a:lnTo>
                <a:cubicBezTo>
                  <a:pt x="-17655" y="1681543"/>
                  <a:pt x="100942" y="1474620"/>
                  <a:pt x="84082" y="1374991"/>
                </a:cubicBezTo>
                <a:cubicBezTo>
                  <a:pt x="74448" y="1318060"/>
                  <a:pt x="45982" y="1297477"/>
                  <a:pt x="23648" y="1269888"/>
                </a:cubicBezTo>
                <a:lnTo>
                  <a:pt x="0" y="1222141"/>
                </a:lnTo>
                <a:lnTo>
                  <a:pt x="0" y="1122739"/>
                </a:lnTo>
                <a:lnTo>
                  <a:pt x="17756" y="1049684"/>
                </a:lnTo>
                <a:cubicBezTo>
                  <a:pt x="73270" y="859191"/>
                  <a:pt x="218308" y="540951"/>
                  <a:pt x="262758" y="355487"/>
                </a:cubicBezTo>
                <a:cubicBezTo>
                  <a:pt x="288158" y="249508"/>
                  <a:pt x="259255" y="146594"/>
                  <a:pt x="243708" y="58570"/>
                </a:cubicBez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365125"/>
            <a:ext cx="10970342" cy="1325563"/>
          </a:xfrm>
        </p:spPr>
        <p:txBody>
          <a:bodyPr>
            <a:normAutofit/>
          </a:bodyPr>
          <a:lstStyle/>
          <a:p>
            <a:r>
              <a:rPr lang="en-US"/>
              <a:t>Captain Obvious, how to avoid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825625"/>
            <a:ext cx="10970342" cy="4351338"/>
          </a:xfrm>
        </p:spPr>
        <p:txBody>
          <a:bodyPr/>
          <a:lstStyle/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Don’t 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 in your codebase. 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Get data from methods by any other legal mechanism.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Explore alternative data-flow strategies.</a:t>
            </a:r>
            <a:endParaRPr lang="de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12F66-F73E-AD3F-B2A1-6519A486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1474E-303C-4305-AFA7-9E393C276DFA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C27A2D-8D64-8131-9AD6-F0172503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DD2FD5-4F8B-05A1-BF38-CAB5B59C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use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in your code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</a:t>
            </a:r>
            <a:r>
              <a:rPr lang="en-US"/>
              <a:t>f framework allows it.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B2AA597-D522-2DFC-CF4C-ADF11FC3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6A217-EA35-420A-8339-2096AD05C57B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2C99A9C-D5F9-0E56-7711-759B123C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A52744-DD0A-5F75-6F5C-A1B31F1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929A5C-34FA-7F6D-3EDA-F824338F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frameworks allow skip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CA2EF02-CCFB-5071-7D24-4AC12FC7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1" y="1825624"/>
            <a:ext cx="11871159" cy="486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ArticleDetailResponse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response_class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b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context[</a:t>
            </a:r>
            <a:r>
              <a:rPr lang="en-US" sz="26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"now"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26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args, </a:t>
            </a:r>
            <a:r>
              <a:rPr lang="en-US" sz="26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context,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kwargs)</a:t>
            </a:r>
          </a:p>
          <a:p>
            <a:pPr marL="0" indent="0">
              <a:buNone/>
            </a:pPr>
            <a:endParaRPr lang="en-US" sz="26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sz="26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6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ArticleDetailView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600" b="1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DetailView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model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Article</a:t>
            </a:r>
          </a:p>
          <a:p>
            <a:pPr marL="0" indent="0">
              <a:buNone/>
            </a:pP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response_class </a:t>
            </a:r>
            <a:r>
              <a:rPr lang="en-US" sz="26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6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ArticleDetailResponse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46BC003-EC33-F10B-F70B-B71D7F5A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A3B6-9700-4397-B49E-33BB9F31DD1E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A949CE-4BE4-F893-2C3A-10F65696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6F8E11-F7B7-F3D9-9F3E-6E83F3D4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15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B02CF1-9B44-B2E1-1081-5730CCEF4D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705895">
            <a:off x="9635612" y="4333446"/>
            <a:ext cx="1371601" cy="20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27FC3-2EBC-2D9C-9D17-50BAC263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Some code constructs </a:t>
            </a:r>
            <a:r>
              <a:rPr lang="en-US"/>
              <a:t>allow skip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5DB659-4074-51D6-9FE0-30D2C3FD6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5868" cy="4563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contextlib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contextmanager</a:t>
            </a:r>
          </a:p>
          <a:p>
            <a:pPr marL="0" indent="0">
              <a:buNone/>
            </a:pPr>
            <a:b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contextmanager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resource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"sample.txt"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Code to acquire resource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resource</a:t>
            </a:r>
            <a:r>
              <a:rPr lang="ru-RU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>
                <a:solidFill>
                  <a:srgbClr val="75715E"/>
                </a:solidFill>
                <a:latin typeface="Consolas" panose="020B0609020204030204" pitchFamily="49" charset="0"/>
              </a:rPr>
              <a:t>yield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used instead of return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resource.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Code to release resource</a:t>
            </a:r>
          </a:p>
          <a:p>
            <a:pPr marL="0" indent="0">
              <a:buNone/>
            </a:pP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source:</a:t>
            </a:r>
          </a:p>
          <a:p>
            <a:pPr marL="0" indent="0"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lines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source.readlines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852F5-D5DC-3896-D9C6-DD1A94A0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8AE6-9552-4692-903A-9D7FEC2F26C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C0B079-7212-3AC8-FB67-04EBE841D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8C695-6E34-1710-D6A6-62E0CFDA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16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AF0EA7-A416-6F35-7FD5-71C71C93FD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9561552" y="3849647"/>
            <a:ext cx="2668157" cy="1826862"/>
          </a:xfrm>
          <a:custGeom>
            <a:avLst/>
            <a:gdLst>
              <a:gd name="connsiteX0" fmla="*/ 2363190 w 2363190"/>
              <a:gd name="connsiteY0" fmla="*/ 0 h 1618054"/>
              <a:gd name="connsiteX1" fmla="*/ 2363190 w 2363190"/>
              <a:gd name="connsiteY1" fmla="*/ 772736 h 1618054"/>
              <a:gd name="connsiteX2" fmla="*/ 2330326 w 2363190"/>
              <a:gd name="connsiteY2" fmla="*/ 881784 h 1618054"/>
              <a:gd name="connsiteX3" fmla="*/ 1938441 w 2363190"/>
              <a:gd name="connsiteY3" fmla="*/ 1511176 h 1618054"/>
              <a:gd name="connsiteX4" fmla="*/ 1653433 w 2363190"/>
              <a:gd name="connsiteY4" fmla="*/ 1618054 h 1618054"/>
              <a:gd name="connsiteX5" fmla="*/ 1594056 w 2363190"/>
              <a:gd name="connsiteY5" fmla="*/ 1321171 h 1618054"/>
              <a:gd name="connsiteX6" fmla="*/ 1237797 w 2363190"/>
              <a:gd name="connsiteY6" fmla="*/ 1095540 h 1618054"/>
              <a:gd name="connsiteX7" fmla="*/ 275895 w 2363190"/>
              <a:gd name="connsiteY7" fmla="*/ 1558678 h 1618054"/>
              <a:gd name="connsiteX8" fmla="*/ 85890 w 2363190"/>
              <a:gd name="connsiteY8" fmla="*/ 1618054 h 1618054"/>
              <a:gd name="connsiteX9" fmla="*/ 26514 w 2363190"/>
              <a:gd name="connsiteY9" fmla="*/ 1190543 h 1618054"/>
              <a:gd name="connsiteX10" fmla="*/ 0 w 2363190"/>
              <a:gd name="connsiteY10" fmla="*/ 1109344 h 1618054"/>
              <a:gd name="connsiteX11" fmla="*/ 0 w 2363190"/>
              <a:gd name="connsiteY11" fmla="*/ 613606 h 1618054"/>
              <a:gd name="connsiteX12" fmla="*/ 620280 w 2363190"/>
              <a:gd name="connsiteY12" fmla="*/ 632402 h 1618054"/>
              <a:gd name="connsiteX13" fmla="*/ 917163 w 2363190"/>
              <a:gd name="connsiteY13" fmla="*/ 383021 h 1618054"/>
              <a:gd name="connsiteX14" fmla="*/ 893224 w 2363190"/>
              <a:gd name="connsiteY14" fmla="*/ 0 h 161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3190" h="1618054">
                <a:moveTo>
                  <a:pt x="2363190" y="0"/>
                </a:moveTo>
                <a:lnTo>
                  <a:pt x="2363190" y="772736"/>
                </a:lnTo>
                <a:lnTo>
                  <a:pt x="2330326" y="881784"/>
                </a:lnTo>
                <a:lnTo>
                  <a:pt x="1938441" y="1511176"/>
                </a:lnTo>
                <a:lnTo>
                  <a:pt x="1653433" y="1618054"/>
                </a:lnTo>
                <a:lnTo>
                  <a:pt x="1594056" y="1321171"/>
                </a:lnTo>
                <a:lnTo>
                  <a:pt x="1237797" y="1095540"/>
                </a:lnTo>
                <a:lnTo>
                  <a:pt x="275895" y="1558678"/>
                </a:lnTo>
                <a:lnTo>
                  <a:pt x="85890" y="1618054"/>
                </a:lnTo>
                <a:lnTo>
                  <a:pt x="26514" y="1190543"/>
                </a:lnTo>
                <a:lnTo>
                  <a:pt x="0" y="1109344"/>
                </a:lnTo>
                <a:lnTo>
                  <a:pt x="0" y="613606"/>
                </a:lnTo>
                <a:lnTo>
                  <a:pt x="620280" y="632402"/>
                </a:lnTo>
                <a:lnTo>
                  <a:pt x="917163" y="383021"/>
                </a:lnTo>
                <a:lnTo>
                  <a:pt x="89322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444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Don‘t use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in code</a:t>
            </a:r>
            <a:r>
              <a:rPr lang="en-US"/>
              <a:t> </a:t>
            </a:r>
            <a:r>
              <a:rPr lang="en-US" sz="4400"/>
              <a:t>with right tools: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3200"/>
          </a:p>
          <a:p>
            <a:pPr marL="514350" indent="-514350">
              <a:buAutoNum type="arabicPeriod"/>
            </a:pPr>
            <a:r>
              <a:rPr lang="en-US" sz="3200"/>
              <a:t>The framework can allow to write declarative code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Method</a:t>
            </a:r>
            <a:r>
              <a:rPr lang="de-DE" sz="3200"/>
              <a:t>s</a:t>
            </a:r>
            <a:r>
              <a:rPr lang="en-US" sz="3200"/>
              <a:t> </a:t>
            </a:r>
            <a:r>
              <a:rPr lang="de-DE" sz="3200"/>
              <a:t>like</a:t>
            </a:r>
            <a:r>
              <a:rPr lang="en-US" sz="3200"/>
              <a:t> </a:t>
            </a:r>
            <a:r>
              <a:rPr lang="en-US" sz="3200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ru-RU" sz="3200">
                <a:solidFill>
                  <a:srgbClr val="66D9EF"/>
                </a:solidFill>
                <a:latin typeface="Consolas" panose="020B0609020204030204" pitchFamily="49" charset="0"/>
              </a:rPr>
              <a:t> </a:t>
            </a:r>
            <a:r>
              <a:rPr lang="en-US" sz="3200"/>
              <a:t>don’t have </a:t>
            </a:r>
            <a:r>
              <a:rPr lang="en-US" sz="3200" b="1">
                <a:solidFill>
                  <a:srgbClr val="D8226B"/>
                </a:solidFill>
                <a:latin typeface="Consolas" panose="020B0609020204030204" pitchFamily="49" charset="0"/>
                <a:ea typeface="+mj-ea"/>
                <a:cs typeface="+mj-cs"/>
              </a:rPr>
              <a:t>return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Contextmanager help adds the value to the context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Code can be generated at startup from a text specification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949EAF-8EB0-FF2D-654D-03E4FD7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2A2F-7407-4E1D-926E-8B912FA589CB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51607AB-89AA-B649-3911-C04E5FC4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4EA4562-D0EB-806F-69F6-636E2B10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A28CD6-05C8-EF62-02C9-0CE614AA34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88507" y="5225318"/>
            <a:ext cx="504970" cy="4230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FC8C3A-03B6-3C10-8D82-75AB68B94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1032" y="1573141"/>
            <a:ext cx="504968" cy="5049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8A3F60-F5CE-5B65-7804-DA599C6F77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624344" y="3033072"/>
            <a:ext cx="1325562" cy="1103466"/>
          </a:xfrm>
          <a:custGeom>
            <a:avLst/>
            <a:gdLst>
              <a:gd name="connsiteX0" fmla="*/ 0 w 1325562"/>
              <a:gd name="connsiteY0" fmla="*/ 1037435 h 1103466"/>
              <a:gd name="connsiteX1" fmla="*/ 0 w 1325562"/>
              <a:gd name="connsiteY1" fmla="*/ 66031 h 1103466"/>
              <a:gd name="connsiteX2" fmla="*/ 84729 w 1325562"/>
              <a:gd name="connsiteY2" fmla="*/ 43358 h 1103466"/>
              <a:gd name="connsiteX3" fmla="*/ 294799 w 1325562"/>
              <a:gd name="connsiteY3" fmla="*/ 11209 h 1103466"/>
              <a:gd name="connsiteX4" fmla="*/ 520319 w 1325562"/>
              <a:gd name="connsiteY4" fmla="*/ 0 h 1103466"/>
              <a:gd name="connsiteX5" fmla="*/ 520360 w 1325562"/>
              <a:gd name="connsiteY5" fmla="*/ 0 h 1103466"/>
              <a:gd name="connsiteX6" fmla="*/ 745881 w 1325562"/>
              <a:gd name="connsiteY6" fmla="*/ 11209 h 1103466"/>
              <a:gd name="connsiteX7" fmla="*/ 1311675 w 1325562"/>
              <a:gd name="connsiteY7" fmla="*/ 161599 h 1103466"/>
              <a:gd name="connsiteX8" fmla="*/ 1325562 w 1325562"/>
              <a:gd name="connsiteY8" fmla="*/ 169897 h 1103466"/>
              <a:gd name="connsiteX9" fmla="*/ 1325562 w 1325562"/>
              <a:gd name="connsiteY9" fmla="*/ 933569 h 1103466"/>
              <a:gd name="connsiteX10" fmla="*/ 1311675 w 1325562"/>
              <a:gd name="connsiteY10" fmla="*/ 941867 h 1103466"/>
              <a:gd name="connsiteX11" fmla="*/ 520339 w 1325562"/>
              <a:gd name="connsiteY11" fmla="*/ 1103466 h 1103466"/>
              <a:gd name="connsiteX12" fmla="*/ 84729 w 1325562"/>
              <a:gd name="connsiteY12" fmla="*/ 1060108 h 110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5562" h="1103466">
                <a:moveTo>
                  <a:pt x="0" y="1037435"/>
                </a:moveTo>
                <a:lnTo>
                  <a:pt x="0" y="66031"/>
                </a:lnTo>
                <a:lnTo>
                  <a:pt x="84729" y="43358"/>
                </a:lnTo>
                <a:cubicBezTo>
                  <a:pt x="151674" y="29398"/>
                  <a:pt x="221947" y="18559"/>
                  <a:pt x="294799" y="11209"/>
                </a:cubicBezTo>
                <a:lnTo>
                  <a:pt x="520319" y="0"/>
                </a:lnTo>
                <a:lnTo>
                  <a:pt x="520360" y="0"/>
                </a:lnTo>
                <a:lnTo>
                  <a:pt x="745881" y="11209"/>
                </a:lnTo>
                <a:cubicBezTo>
                  <a:pt x="964436" y="33258"/>
                  <a:pt x="1159785" y="86716"/>
                  <a:pt x="1311675" y="161599"/>
                </a:cubicBezTo>
                <a:lnTo>
                  <a:pt x="1325562" y="169897"/>
                </a:lnTo>
                <a:lnTo>
                  <a:pt x="1325562" y="933569"/>
                </a:lnTo>
                <a:lnTo>
                  <a:pt x="1311675" y="941867"/>
                </a:lnTo>
                <a:cubicBezTo>
                  <a:pt x="1109154" y="1041711"/>
                  <a:pt x="829375" y="1103466"/>
                  <a:pt x="520339" y="1103466"/>
                </a:cubicBezTo>
                <a:cubicBezTo>
                  <a:pt x="365822" y="1103466"/>
                  <a:pt x="218618" y="1088027"/>
                  <a:pt x="84729" y="106010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28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3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 not needed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the Finite-state machine paradigm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292B803-97A1-B75B-7873-BD1E13D97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3713-BB46-423A-B38B-86939CB80669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6A6F299-249D-8D0E-5651-36CA2272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044B56-9C5F-2AC8-C31A-8DE03AF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State, Event, Transition 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B76DBE3-9395-7166-C307-D71E31A40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844841"/>
            <a:ext cx="11220450" cy="4780547"/>
          </a:xfrm>
        </p:spPr>
        <p:txBody>
          <a:bodyPr lIns="0" tIns="0" rIns="0" bIns="0">
            <a:normAutofit/>
          </a:bodyPr>
          <a:lstStyle/>
          <a:p>
            <a:endParaRPr lang="en-US" b="0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i="1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/>
              <a:t>🚦 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 u="sng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StateMachine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🟢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000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switch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🟢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(🟡)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on_enter_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🟡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🟡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 is on"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callback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>
              <a:solidFill>
                <a:srgbClr val="75715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🚦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“switch"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event</a:t>
            </a: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b="0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C7E380-C945-449A-4903-E99BCD93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F4278-72E4-4908-A1C9-0AD37C98C399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D5AF7A-FA3B-1CF7-7166-6179660E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C857F40-A2DC-9DDB-35B8-80F22E5F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19</a:t>
            </a:fld>
            <a:endParaRPr lang="en-US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770A2BE-84DD-8F03-D35F-402EC933D119}"/>
              </a:ext>
            </a:extLst>
          </p:cNvPr>
          <p:cNvGrpSpPr/>
          <p:nvPr/>
        </p:nvGrpSpPr>
        <p:grpSpPr>
          <a:xfrm>
            <a:off x="621220" y="1563688"/>
            <a:ext cx="10311184" cy="1323474"/>
            <a:chOff x="940408" y="1564234"/>
            <a:chExt cx="10311184" cy="1323474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2A0895A9-8B59-7A33-0AE2-9C35F486BF8A}"/>
                </a:ext>
              </a:extLst>
            </p:cNvPr>
            <p:cNvSpPr/>
            <p:nvPr/>
          </p:nvSpPr>
          <p:spPr>
            <a:xfrm>
              <a:off x="940408" y="2005392"/>
              <a:ext cx="3343272" cy="88231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Green</a:t>
              </a:r>
            </a:p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on_exit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478C7193-26A4-7556-E36F-5BC1F26A14CA}"/>
                </a:ext>
              </a:extLst>
            </p:cNvPr>
            <p:cNvSpPr/>
            <p:nvPr/>
          </p:nvSpPr>
          <p:spPr>
            <a:xfrm>
              <a:off x="5224087" y="1564234"/>
              <a:ext cx="1743825" cy="882316"/>
            </a:xfrm>
            <a:prstGeom prst="roundRect">
              <a:avLst/>
            </a:prstGeom>
            <a:solidFill>
              <a:srgbClr val="FFFF00">
                <a:alpha val="15000"/>
              </a:srgb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Yellow</a:t>
              </a:r>
              <a:endParaRPr lang="en-US" sz="3200" b="1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: скругленные углы 17">
              <a:extLst>
                <a:ext uri="{FF2B5EF4-FFF2-40B4-BE49-F238E27FC236}">
                  <a16:creationId xmlns:a16="http://schemas.microsoft.com/office/drawing/2014/main" id="{D4333E75-24F1-4D4F-BB05-7C27D496A492}"/>
                </a:ext>
              </a:extLst>
            </p:cNvPr>
            <p:cNvSpPr/>
            <p:nvPr/>
          </p:nvSpPr>
          <p:spPr>
            <a:xfrm>
              <a:off x="7908320" y="2005392"/>
              <a:ext cx="3343272" cy="882316"/>
            </a:xfrm>
            <a:prstGeom prst="roundRect">
              <a:avLst/>
            </a:prstGeom>
            <a:solidFill>
              <a:srgbClr val="FF0000">
                <a:alpha val="12000"/>
              </a:srgb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b="1">
                  <a:solidFill>
                    <a:schemeClr val="tx1"/>
                  </a:solidFill>
                </a:rPr>
                <a:t>Red</a:t>
              </a:r>
            </a:p>
            <a:p>
              <a:pPr algn="ctr"/>
              <a:r>
                <a:rPr lang="de-DE" sz="2800" b="1">
                  <a:solidFill>
                    <a:schemeClr val="tx1"/>
                  </a:solidFill>
                </a:rPr>
                <a:t>on_entry</a:t>
              </a:r>
              <a:endParaRPr lang="en-US" sz="2800" b="1">
                <a:solidFill>
                  <a:schemeClr val="tx1"/>
                </a:solidFill>
              </a:endParaRPr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DA6842F0-F1AD-D03B-595D-E5327A367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763" y="1925182"/>
              <a:ext cx="908324" cy="333003"/>
            </a:xfrm>
            <a:prstGeom prst="straightConnector1">
              <a:avLst/>
            </a:prstGeom>
            <a:ln w="76200">
              <a:gradFill>
                <a:gsLst>
                  <a:gs pos="0">
                    <a:srgbClr val="00B050"/>
                  </a:gs>
                  <a:gs pos="100000">
                    <a:srgbClr val="FFFF0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89EFBBB-C690-363B-5D72-6A8FCC1A52C4}"/>
                </a:ext>
              </a:extLst>
            </p:cNvPr>
            <p:cNvCxnSpPr>
              <a:cxnSpLocks/>
            </p:cNvCxnSpPr>
            <p:nvPr/>
          </p:nvCxnSpPr>
          <p:spPr>
            <a:xfrm>
              <a:off x="6999996" y="1941224"/>
              <a:ext cx="940408" cy="441158"/>
            </a:xfrm>
            <a:prstGeom prst="straightConnector1">
              <a:avLst/>
            </a:prstGeom>
            <a:ln w="76200">
              <a:gradFill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25943AF9-A2F7-E835-98C0-BB9D019E1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3679" y="2687311"/>
              <a:ext cx="3624641" cy="0"/>
            </a:xfrm>
            <a:prstGeom prst="straightConnector1">
              <a:avLst/>
            </a:prstGeom>
            <a:ln w="76200">
              <a:gradFill>
                <a:gsLst>
                  <a:gs pos="0">
                    <a:srgbClr val="FF0000"/>
                  </a:gs>
                  <a:gs pos="100000">
                    <a:srgbClr val="00B05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031063-5F3B-B975-BDD3-DCF78D91A0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36267" y="6307595"/>
            <a:ext cx="636267" cy="446567"/>
          </a:xfrm>
          <a:custGeom>
            <a:avLst/>
            <a:gdLst>
              <a:gd name="connsiteX0" fmla="*/ 7098390 w 7453424"/>
              <a:gd name="connsiteY0" fmla="*/ 0 h 5231218"/>
              <a:gd name="connsiteX1" fmla="*/ 1276178 w 7453424"/>
              <a:gd name="connsiteY1" fmla="*/ 0 h 5231218"/>
              <a:gd name="connsiteX2" fmla="*/ 1229888 w 7453424"/>
              <a:gd name="connsiteY2" fmla="*/ 59060 h 5231218"/>
              <a:gd name="connsiteX3" fmla="*/ 1105786 w 7453424"/>
              <a:gd name="connsiteY3" fmla="*/ 212651 h 5231218"/>
              <a:gd name="connsiteX4" fmla="*/ 850605 w 7453424"/>
              <a:gd name="connsiteY4" fmla="*/ 457200 h 5231218"/>
              <a:gd name="connsiteX5" fmla="*/ 829340 w 7453424"/>
              <a:gd name="connsiteY5" fmla="*/ 1424762 h 5231218"/>
              <a:gd name="connsiteX6" fmla="*/ 786810 w 7453424"/>
              <a:gd name="connsiteY6" fmla="*/ 3072809 h 5231218"/>
              <a:gd name="connsiteX7" fmla="*/ 59891 w 7453424"/>
              <a:gd name="connsiteY7" fmla="*/ 3482495 h 5231218"/>
              <a:gd name="connsiteX8" fmla="*/ 0 w 7453424"/>
              <a:gd name="connsiteY8" fmla="*/ 3514654 h 5231218"/>
              <a:gd name="connsiteX9" fmla="*/ 0 w 7453424"/>
              <a:gd name="connsiteY9" fmla="*/ 4790450 h 5231218"/>
              <a:gd name="connsiteX10" fmla="*/ 53163 w 7453424"/>
              <a:gd name="connsiteY10" fmla="*/ 4795283 h 5231218"/>
              <a:gd name="connsiteX11" fmla="*/ 1116419 w 7453424"/>
              <a:gd name="connsiteY11" fmla="*/ 4774018 h 5231218"/>
              <a:gd name="connsiteX12" fmla="*/ 1339703 w 7453424"/>
              <a:gd name="connsiteY12" fmla="*/ 5146158 h 5231218"/>
              <a:gd name="connsiteX13" fmla="*/ 1414712 w 7453424"/>
              <a:gd name="connsiteY13" fmla="*/ 5197244 h 5231218"/>
              <a:gd name="connsiteX14" fmla="*/ 1494311 w 7453424"/>
              <a:gd name="connsiteY14" fmla="*/ 5231218 h 5231218"/>
              <a:gd name="connsiteX15" fmla="*/ 1788593 w 7453424"/>
              <a:gd name="connsiteY15" fmla="*/ 5231218 h 5231218"/>
              <a:gd name="connsiteX16" fmla="*/ 1806217 w 7453424"/>
              <a:gd name="connsiteY16" fmla="*/ 5228384 h 5231218"/>
              <a:gd name="connsiteX17" fmla="*/ 2509284 w 7453424"/>
              <a:gd name="connsiteY17" fmla="*/ 5007934 h 5231218"/>
              <a:gd name="connsiteX18" fmla="*/ 2604977 w 7453424"/>
              <a:gd name="connsiteY18" fmla="*/ 4774018 h 5231218"/>
              <a:gd name="connsiteX19" fmla="*/ 3923414 w 7453424"/>
              <a:gd name="connsiteY19" fmla="*/ 4731488 h 5231218"/>
              <a:gd name="connsiteX20" fmla="*/ 5209954 w 7453424"/>
              <a:gd name="connsiteY20" fmla="*/ 4752753 h 5231218"/>
              <a:gd name="connsiteX21" fmla="*/ 5326912 w 7453424"/>
              <a:gd name="connsiteY21" fmla="*/ 5082362 h 5231218"/>
              <a:gd name="connsiteX22" fmla="*/ 5379577 w 7453424"/>
              <a:gd name="connsiteY22" fmla="*/ 5164266 h 5231218"/>
              <a:gd name="connsiteX23" fmla="*/ 5427513 w 7453424"/>
              <a:gd name="connsiteY23" fmla="*/ 5231218 h 5231218"/>
              <a:gd name="connsiteX24" fmla="*/ 6213321 w 7453424"/>
              <a:gd name="connsiteY24" fmla="*/ 5231218 h 5231218"/>
              <a:gd name="connsiteX25" fmla="*/ 6236328 w 7453424"/>
              <a:gd name="connsiteY25" fmla="*/ 5224075 h 5231218"/>
              <a:gd name="connsiteX26" fmla="*/ 6411433 w 7453424"/>
              <a:gd name="connsiteY26" fmla="*/ 5146158 h 5231218"/>
              <a:gd name="connsiteX27" fmla="*/ 6762307 w 7453424"/>
              <a:gd name="connsiteY27" fmla="*/ 4710223 h 5231218"/>
              <a:gd name="connsiteX28" fmla="*/ 7336465 w 7453424"/>
              <a:gd name="connsiteY28" fmla="*/ 4752753 h 5231218"/>
              <a:gd name="connsiteX29" fmla="*/ 7453341 w 7453424"/>
              <a:gd name="connsiteY29" fmla="*/ 5116586 h 5231218"/>
              <a:gd name="connsiteX30" fmla="*/ 7453424 w 7453424"/>
              <a:gd name="connsiteY30" fmla="*/ 5116092 h 5231218"/>
              <a:gd name="connsiteX31" fmla="*/ 7453424 w 7453424"/>
              <a:gd name="connsiteY31" fmla="*/ 266289 h 5231218"/>
              <a:gd name="connsiteX32" fmla="*/ 7437111 w 7453424"/>
              <a:gd name="connsiteY32" fmla="*/ 236969 h 5231218"/>
              <a:gd name="connsiteX33" fmla="*/ 7176977 w 7453424"/>
              <a:gd name="connsiteY33" fmla="*/ 42530 h 523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53424" h="5231218">
                <a:moveTo>
                  <a:pt x="7098390" y="0"/>
                </a:moveTo>
                <a:lnTo>
                  <a:pt x="1276178" y="0"/>
                </a:lnTo>
                <a:lnTo>
                  <a:pt x="1229888" y="59060"/>
                </a:lnTo>
                <a:cubicBezTo>
                  <a:pt x="1180546" y="121499"/>
                  <a:pt x="1136355" y="176323"/>
                  <a:pt x="1105786" y="212651"/>
                </a:cubicBezTo>
                <a:cubicBezTo>
                  <a:pt x="983511" y="357963"/>
                  <a:pt x="896679" y="255182"/>
                  <a:pt x="850605" y="457200"/>
                </a:cubicBezTo>
                <a:cubicBezTo>
                  <a:pt x="804531" y="659218"/>
                  <a:pt x="839972" y="988827"/>
                  <a:pt x="829340" y="1424762"/>
                </a:cubicBezTo>
                <a:cubicBezTo>
                  <a:pt x="818708" y="1860697"/>
                  <a:pt x="948070" y="2705986"/>
                  <a:pt x="786810" y="3072809"/>
                </a:cubicBezTo>
                <a:cubicBezTo>
                  <a:pt x="665865" y="3347926"/>
                  <a:pt x="307680" y="3376834"/>
                  <a:pt x="59891" y="3482495"/>
                </a:cubicBezTo>
                <a:lnTo>
                  <a:pt x="0" y="3514654"/>
                </a:lnTo>
                <a:lnTo>
                  <a:pt x="0" y="4790450"/>
                </a:lnTo>
                <a:lnTo>
                  <a:pt x="53163" y="4795283"/>
                </a:lnTo>
                <a:cubicBezTo>
                  <a:pt x="288851" y="4821864"/>
                  <a:pt x="901996" y="4715539"/>
                  <a:pt x="1116419" y="4774018"/>
                </a:cubicBezTo>
                <a:cubicBezTo>
                  <a:pt x="1330842" y="4832497"/>
                  <a:pt x="1238694" y="5068186"/>
                  <a:pt x="1339703" y="5146158"/>
                </a:cubicBezTo>
                <a:cubicBezTo>
                  <a:pt x="1364955" y="5165651"/>
                  <a:pt x="1389322" y="5182818"/>
                  <a:pt x="1414712" y="5197244"/>
                </a:cubicBezTo>
                <a:lnTo>
                  <a:pt x="1494311" y="5231218"/>
                </a:lnTo>
                <a:lnTo>
                  <a:pt x="1788593" y="5231218"/>
                </a:lnTo>
                <a:lnTo>
                  <a:pt x="1806217" y="5228384"/>
                </a:lnTo>
                <a:cubicBezTo>
                  <a:pt x="2023952" y="5186446"/>
                  <a:pt x="2380586" y="5076160"/>
                  <a:pt x="2509284" y="5007934"/>
                </a:cubicBezTo>
                <a:cubicBezTo>
                  <a:pt x="2656368" y="4929962"/>
                  <a:pt x="2369289" y="4820092"/>
                  <a:pt x="2604977" y="4774018"/>
                </a:cubicBezTo>
                <a:cubicBezTo>
                  <a:pt x="2840665" y="4727944"/>
                  <a:pt x="3923414" y="4731488"/>
                  <a:pt x="3923414" y="4731488"/>
                </a:cubicBezTo>
                <a:cubicBezTo>
                  <a:pt x="4357577" y="4727944"/>
                  <a:pt x="4976038" y="4694274"/>
                  <a:pt x="5209954" y="4752753"/>
                </a:cubicBezTo>
                <a:cubicBezTo>
                  <a:pt x="5443870" y="4811232"/>
                  <a:pt x="5256028" y="4983125"/>
                  <a:pt x="5326912" y="5082362"/>
                </a:cubicBezTo>
                <a:cubicBezTo>
                  <a:pt x="5344633" y="5107172"/>
                  <a:pt x="5361468" y="5135525"/>
                  <a:pt x="5379577" y="5164266"/>
                </a:cubicBezTo>
                <a:lnTo>
                  <a:pt x="5427513" y="5231218"/>
                </a:lnTo>
                <a:lnTo>
                  <a:pt x="6213321" y="5231218"/>
                </a:lnTo>
                <a:lnTo>
                  <a:pt x="6236328" y="5224075"/>
                </a:lnTo>
                <a:cubicBezTo>
                  <a:pt x="6303778" y="5199321"/>
                  <a:pt x="6364472" y="5172740"/>
                  <a:pt x="6411433" y="5146158"/>
                </a:cubicBezTo>
                <a:cubicBezTo>
                  <a:pt x="6599275" y="5039833"/>
                  <a:pt x="6608135" y="4775790"/>
                  <a:pt x="6762307" y="4710223"/>
                </a:cubicBezTo>
                <a:cubicBezTo>
                  <a:pt x="6916479" y="4644656"/>
                  <a:pt x="7217735" y="4722628"/>
                  <a:pt x="7336465" y="4752753"/>
                </a:cubicBezTo>
                <a:cubicBezTo>
                  <a:pt x="7425512" y="4775347"/>
                  <a:pt x="7436810" y="5177723"/>
                  <a:pt x="7453341" y="5116586"/>
                </a:cubicBezTo>
                <a:lnTo>
                  <a:pt x="7453424" y="5116092"/>
                </a:lnTo>
                <a:lnTo>
                  <a:pt x="7453424" y="266289"/>
                </a:lnTo>
                <a:lnTo>
                  <a:pt x="7437111" y="236969"/>
                </a:lnTo>
                <a:cubicBezTo>
                  <a:pt x="7383980" y="166300"/>
                  <a:pt x="7303903" y="119616"/>
                  <a:pt x="7176977" y="4253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2DA38C-F0A9-BD6C-3462-207903492F1E}"/>
              </a:ext>
            </a:extLst>
          </p:cNvPr>
          <p:cNvSpPr txBox="1"/>
          <p:nvPr/>
        </p:nvSpPr>
        <p:spPr>
          <a:xfrm rot="20461528">
            <a:off x="10233841" y="3709229"/>
            <a:ext cx="17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>
                <a:solidFill>
                  <a:srgbClr val="1F2328"/>
                </a:solidFill>
                <a:effectLst/>
                <a:hlinkClick r:id="rId4"/>
              </a:rPr>
              <a:t>pythonji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7690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944 -4.81481E-6 L 1.10169 -4.81481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8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92A69-551F-0A58-74F7-A959CE06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 am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5FA1FD-9B25-55FE-3000-282E62065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/>
              <a:t>Maxim Danilov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Python and Django developer for backends</a:t>
            </a:r>
          </a:p>
          <a:p>
            <a:pPr marL="0" indent="0">
              <a:buNone/>
            </a:pPr>
            <a:r>
              <a:rPr lang="en-US" sz="3200"/>
              <a:t>Lover of reactive frontend frameworks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Last year I provided </a:t>
            </a:r>
            <a:r>
              <a:rPr lang="de-DE" sz="3200"/>
              <a:t>&gt;</a:t>
            </a:r>
            <a:r>
              <a:rPr lang="en-US" sz="3200"/>
              <a:t>6,600 minutes of Mentoring sessions for python developers</a:t>
            </a:r>
            <a:r>
              <a:rPr lang="de-DE" sz="3200"/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18333F-D2A9-8EAD-4122-560077C7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FFBD-A98E-458A-9DF9-D9DFD38A566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EE4228-87EF-58B3-656C-01184680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09B8C3-5545-091C-7E4C-7E5F5B1E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760847-8185-5E8F-8E02-917FAD24E3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681037"/>
            <a:ext cx="2955410" cy="41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76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</a:t>
            </a:r>
            <a:r>
              <a:rPr lang="en-US"/>
              <a:t>tate-machine example: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706"/>
            <a:ext cx="10515600" cy="526181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2400" b="1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8EC74B-5BED-14EB-92A3-0BB0A241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671F-075E-4F86-BA9A-30283D9EDC96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B29641-79D1-9B2D-EF3D-2FDCD010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F214EE-77B1-EED9-E506-9445B745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20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A63D5B-28AA-F4B1-AF10-27BBEC9B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988852"/>
            <a:ext cx="3465094" cy="36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9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</a:t>
            </a:r>
            <a:r>
              <a:rPr lang="en-US"/>
              <a:t>tate-machine example: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706"/>
            <a:ext cx="10515600" cy="526181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MyCuteSuperHero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“SuperCat"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wake_up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.rescued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b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distress_call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(voice_stream)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.state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'saving the world’</a:t>
            </a:r>
            <a:b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endParaRPr lang="en-US" sz="24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complete_mission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&gt;&gt;&gt;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🐱‍🏍</a:t>
            </a:r>
            <a:r>
              <a:rPr lang="en-US" sz="24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.rescued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24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🌍</a:t>
            </a:r>
            <a:endParaRPr lang="ru-RU" sz="2400" b="1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1F9CF8-44EE-183E-8711-38D8FCFD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5896-5534-4823-9E64-309849E4ECA1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A6BC9-1563-2E16-8618-1A6890CFF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749115-26FB-15BC-8465-C2ED7451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21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A63D5B-28AA-F4B1-AF10-27BBEC9B5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21" y="2413054"/>
            <a:ext cx="2502567" cy="2640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142FF-EC78-B738-307C-B73C28CB6829}"/>
              </a:ext>
            </a:extLst>
          </p:cNvPr>
          <p:cNvSpPr txBox="1"/>
          <p:nvPr/>
        </p:nvSpPr>
        <p:spPr>
          <a:xfrm rot="20461528">
            <a:off x="10219093" y="626806"/>
            <a:ext cx="17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>
                <a:solidFill>
                  <a:srgbClr val="1F2328"/>
                </a:solidFill>
                <a:effectLst/>
                <a:hlinkClick r:id="rId3"/>
              </a:rPr>
              <a:t>pythonji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2290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A3F79-0207-2AF7-B9E2-077F75F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FSM Principles: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FD30C-91F1-95DA-9B25-C4AAF130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</a:pPr>
            <a:r>
              <a:rPr lang="en-US" sz="3200" b="1"/>
              <a:t>States</a:t>
            </a:r>
            <a:r>
              <a:rPr lang="en-US" sz="3200"/>
              <a:t> of objects attributes changed in </a:t>
            </a:r>
            <a:r>
              <a:rPr lang="de-DE" sz="3200" b="1"/>
              <a:t>transition</a:t>
            </a:r>
            <a:endParaRPr lang="en-US" sz="3200"/>
          </a:p>
          <a:p>
            <a:pPr marL="0" indent="0">
              <a:lnSpc>
                <a:spcPct val="120000"/>
              </a:lnSpc>
            </a:pPr>
            <a:endParaRPr lang="ru-RU" sz="3200"/>
          </a:p>
          <a:p>
            <a:pPr marL="0" indent="0">
              <a:lnSpc>
                <a:spcPct val="120000"/>
              </a:lnSpc>
            </a:pPr>
            <a:r>
              <a:rPr lang="de-DE" sz="3200" b="1"/>
              <a:t>Conditions</a:t>
            </a:r>
            <a:r>
              <a:rPr lang="de-DE" sz="3200"/>
              <a:t>,</a:t>
            </a:r>
            <a:r>
              <a:rPr lang="ru-RU" sz="3200"/>
              <a:t> </a:t>
            </a:r>
            <a:r>
              <a:rPr lang="de-DE" sz="3200"/>
              <a:t>based on states, checked on </a:t>
            </a:r>
            <a:r>
              <a:rPr lang="de-DE" sz="3200" b="1"/>
              <a:t>transition</a:t>
            </a:r>
          </a:p>
          <a:p>
            <a:pPr marL="0" indent="0">
              <a:lnSpc>
                <a:spcPct val="120000"/>
              </a:lnSpc>
            </a:pPr>
            <a:endParaRPr lang="de-DE" sz="3200"/>
          </a:p>
          <a:p>
            <a:pPr marL="0" indent="0">
              <a:lnSpc>
                <a:spcPct val="120000"/>
              </a:lnSpc>
            </a:pPr>
            <a:r>
              <a:rPr lang="de-DE" sz="3200" b="1"/>
              <a:t>Transition </a:t>
            </a:r>
            <a:r>
              <a:rPr lang="de-DE" sz="3200"/>
              <a:t>callbacks, called from </a:t>
            </a:r>
            <a:r>
              <a:rPr lang="de-DE" sz="3200" b="1"/>
              <a:t>events</a:t>
            </a:r>
            <a:endParaRPr lang="ru-RU" sz="3200"/>
          </a:p>
          <a:p>
            <a:pPr marL="0" indent="0">
              <a:lnSpc>
                <a:spcPct val="120000"/>
              </a:lnSpc>
            </a:pPr>
            <a:endParaRPr lang="de-DE" sz="3200"/>
          </a:p>
          <a:p>
            <a:pPr marL="0" indent="0">
              <a:lnSpc>
                <a:spcPct val="120000"/>
              </a:lnSpc>
            </a:pPr>
            <a:r>
              <a:rPr lang="de-DE" sz="3200"/>
              <a:t>Working with </a:t>
            </a:r>
            <a:r>
              <a:rPr lang="de-DE" sz="3200" b="1"/>
              <a:t>States</a:t>
            </a:r>
            <a:r>
              <a:rPr lang="de-DE" sz="3200"/>
              <a:t> except through </a:t>
            </a:r>
            <a:r>
              <a:rPr lang="de-DE" sz="3200" b="1"/>
              <a:t>events</a:t>
            </a:r>
            <a:endParaRPr lang="de-DE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9CA437-CB33-DC76-4973-5DC4A70E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DD5A-24BF-4A0F-8E15-30A04AF874FE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E30739-A8F7-B742-FB91-A1FBD06EE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F2B50-C6AD-5473-3DCC-5BA50757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536FA7-1DBA-C4E7-87C5-801D5ECD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335" y="39764"/>
            <a:ext cx="3598608" cy="9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If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not needed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Code contains commands </a:t>
            </a:r>
            <a:r>
              <a:rPr lang="en-US" sz="3200" b="1"/>
              <a:t>what should be done</a:t>
            </a:r>
            <a:r>
              <a:rPr lang="en-US" sz="3200"/>
              <a:t>.</a:t>
            </a:r>
            <a:endParaRPr lang="ru-RU" sz="3200"/>
          </a:p>
          <a:p>
            <a:pPr marL="514350" indent="-514350">
              <a:buAutoNum type="arabicPeriod"/>
            </a:pPr>
            <a:endParaRPr lang="ru-RU" sz="3200"/>
          </a:p>
          <a:p>
            <a:pPr marL="514350" indent="-514350">
              <a:buAutoNum type="arabicPeriod"/>
            </a:pPr>
            <a:r>
              <a:rPr lang="de-DE" sz="3200"/>
              <a:t>More </a:t>
            </a:r>
            <a:r>
              <a:rPr lang="de-DE" sz="3200" b="1"/>
              <a:t>Interfaces</a:t>
            </a:r>
            <a:r>
              <a:rPr lang="de-DE" sz="3200"/>
              <a:t> present to work with state</a:t>
            </a:r>
          </a:p>
          <a:p>
            <a:pPr marL="514350" indent="-514350">
              <a:buAutoNum type="arabicPeriod"/>
            </a:pPr>
            <a:endParaRPr lang="de-DE" sz="3200"/>
          </a:p>
          <a:p>
            <a:pPr marL="514350" indent="-514350">
              <a:buAutoNum type="arabicPeriod"/>
            </a:pPr>
            <a:r>
              <a:rPr lang="en-US" sz="3200"/>
              <a:t>In testing, the </a:t>
            </a:r>
            <a:r>
              <a:rPr lang="en-US" sz="3200" b="1"/>
              <a:t>state-changes </a:t>
            </a:r>
            <a:r>
              <a:rPr lang="en-US" sz="3200"/>
              <a:t>are checked.</a:t>
            </a:r>
          </a:p>
          <a:p>
            <a:pPr marL="514350" indent="-514350">
              <a:buAutoNum type="arabicPeriod"/>
            </a:pPr>
            <a:endParaRPr lang="en-US" sz="3200"/>
          </a:p>
          <a:p>
            <a:pPr marL="514350" indent="-514350">
              <a:buAutoNum type="arabicPeriod"/>
            </a:pPr>
            <a:r>
              <a:rPr lang="ru-RU" sz="3200"/>
              <a:t> </a:t>
            </a:r>
            <a:r>
              <a:rPr lang="en-US" sz="3200" b="1"/>
              <a:t>Event sourcing pattern</a:t>
            </a:r>
            <a:r>
              <a:rPr lang="ru-RU" sz="3200"/>
              <a:t> </a:t>
            </a:r>
            <a:r>
              <a:rPr lang="de-DE" sz="3200"/>
              <a:t>from Event-Driven Architecture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DE7AF8-1EB1-6DB4-4B96-0C98DE6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EAF9-B20B-4EDD-AAE0-28725BD120C7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E51C5E-5B17-4634-0E39-60490C6C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DF9EAC-D01E-0F77-B6CB-B0BF7A65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23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E62722-4F15-2BC2-5718-A55247164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824390">
            <a:off x="9763434" y="4159044"/>
            <a:ext cx="1828800" cy="14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-less libraries and </a:t>
            </a:r>
            <a:r>
              <a:rPr lang="en-US"/>
              <a:t>frameworks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b="1"/>
              <a:t>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pytransitions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python-statemachine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🧩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b="1"/>
              <a:t>dry-python/stories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b="1"/>
              <a:t>django-service-objects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1D99E0-2C75-3FFE-87EE-923ADF18AF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/>
              <a:t>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ThespianPy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🛠</a:t>
            </a:r>
            <a:endParaRPr lang="en-US" b="1"/>
          </a:p>
          <a:p>
            <a:pPr marL="0" indent="0">
              <a:lnSpc>
                <a:spcPct val="100000"/>
              </a:lnSpc>
              <a:buNone/>
            </a:pPr>
            <a:r>
              <a:rPr lang="en-US" b="1"/>
              <a:t>Django</a:t>
            </a:r>
            <a:r>
              <a:rPr lang="ru-RU" b="1"/>
              <a:t> </a:t>
            </a:r>
            <a:r>
              <a:rPr lang="en-US"/>
              <a:t>✔️</a:t>
            </a:r>
            <a:endParaRPr lang="de-DE" b="1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📣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Logging</a:t>
            </a:r>
            <a:endParaRPr lang="de-DE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📻</a:t>
            </a:r>
            <a:endParaRPr lang="de-DE"/>
          </a:p>
          <a:p>
            <a:pPr marL="0" indent="0">
              <a:lnSpc>
                <a:spcPct val="100000"/>
              </a:lnSpc>
              <a:buNone/>
            </a:pPr>
            <a:r>
              <a:rPr lang="de-DE" b="1"/>
              <a:t>Celery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006941-573E-6878-A319-3196FE1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2E6E6-C1CB-401D-A161-3191D09949D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BAD679-4560-3894-621A-C4FEE9AA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8787E3-57D1-9103-D7C8-58FF72D9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24</a:t>
            </a:fld>
            <a:endParaRPr lang="en-US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590555B-C10E-B40F-2DB7-14C64BE4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09914" y="2647430"/>
            <a:ext cx="3884845" cy="2707727"/>
          </a:xfrm>
          <a:custGeom>
            <a:avLst/>
            <a:gdLst>
              <a:gd name="connsiteX0" fmla="*/ 0 w 6490516"/>
              <a:gd name="connsiteY0" fmla="*/ 3095240 h 4523873"/>
              <a:gd name="connsiteX1" fmla="*/ 0 w 6490516"/>
              <a:gd name="connsiteY1" fmla="*/ 1458816 h 4523873"/>
              <a:gd name="connsiteX2" fmla="*/ 1148495 w 6490516"/>
              <a:gd name="connsiteY2" fmla="*/ 745958 h 4523873"/>
              <a:gd name="connsiteX3" fmla="*/ 4180453 w 6490516"/>
              <a:gd name="connsiteY3" fmla="*/ 216568 h 4523873"/>
              <a:gd name="connsiteX4" fmla="*/ 5142980 w 6490516"/>
              <a:gd name="connsiteY4" fmla="*/ 96252 h 4523873"/>
              <a:gd name="connsiteX5" fmla="*/ 6201758 w 6490516"/>
              <a:gd name="connsiteY5" fmla="*/ 0 h 4523873"/>
              <a:gd name="connsiteX6" fmla="*/ 6346137 w 6490516"/>
              <a:gd name="connsiteY6" fmla="*/ 649705 h 4523873"/>
              <a:gd name="connsiteX7" fmla="*/ 6490516 w 6490516"/>
              <a:gd name="connsiteY7" fmla="*/ 1454100 h 4523873"/>
              <a:gd name="connsiteX8" fmla="*/ 6490516 w 6490516"/>
              <a:gd name="connsiteY8" fmla="*/ 1612231 h 4523873"/>
              <a:gd name="connsiteX9" fmla="*/ 5239232 w 6490516"/>
              <a:gd name="connsiteY9" fmla="*/ 2863515 h 4523873"/>
              <a:gd name="connsiteX10" fmla="*/ 4565464 w 6490516"/>
              <a:gd name="connsiteY10" fmla="*/ 4427621 h 4523873"/>
              <a:gd name="connsiteX11" fmla="*/ 4541401 w 6490516"/>
              <a:gd name="connsiteY11" fmla="*/ 4475747 h 4523873"/>
              <a:gd name="connsiteX12" fmla="*/ 4410993 w 6490516"/>
              <a:gd name="connsiteY12" fmla="*/ 4523873 h 4523873"/>
              <a:gd name="connsiteX13" fmla="*/ 1240738 w 6490516"/>
              <a:gd name="connsiteY13" fmla="*/ 4523873 h 4523873"/>
              <a:gd name="connsiteX14" fmla="*/ 137843 w 6490516"/>
              <a:gd name="connsiteY14" fmla="*/ 3922294 h 452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90516" h="4523873">
                <a:moveTo>
                  <a:pt x="0" y="3095240"/>
                </a:moveTo>
                <a:lnTo>
                  <a:pt x="0" y="1458816"/>
                </a:lnTo>
                <a:lnTo>
                  <a:pt x="1148495" y="745958"/>
                </a:lnTo>
                <a:lnTo>
                  <a:pt x="4180453" y="216568"/>
                </a:lnTo>
                <a:lnTo>
                  <a:pt x="5142980" y="96252"/>
                </a:lnTo>
                <a:lnTo>
                  <a:pt x="6201758" y="0"/>
                </a:lnTo>
                <a:lnTo>
                  <a:pt x="6346137" y="649705"/>
                </a:lnTo>
                <a:lnTo>
                  <a:pt x="6490516" y="1454100"/>
                </a:lnTo>
                <a:lnTo>
                  <a:pt x="6490516" y="1612231"/>
                </a:lnTo>
                <a:lnTo>
                  <a:pt x="5239232" y="2863515"/>
                </a:lnTo>
                <a:lnTo>
                  <a:pt x="4565464" y="4427621"/>
                </a:lnTo>
                <a:lnTo>
                  <a:pt x="4541401" y="4475747"/>
                </a:lnTo>
                <a:lnTo>
                  <a:pt x="4410993" y="4523873"/>
                </a:lnTo>
                <a:lnTo>
                  <a:pt x="1240738" y="4523873"/>
                </a:lnTo>
                <a:lnTo>
                  <a:pt x="137843" y="39222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572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-2.59259E-6 L 0.00039 -0.03842 " pathEditMode="relative" rAng="0" ptsTypes="AA">
                                      <p:cBhvr>
                                        <p:cTn id="10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921"/>
                                    </p:animMotion>
                                    <p:animRot by="1500000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5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other legal form to get data.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Exception driven design.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664782D7-29D9-F4D8-E5BA-8BF1F439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32E2-AE22-4527-BE04-F276296787B2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711CC70-447D-6263-0240-571C44B9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BFEA01-2C75-984C-CD0B-12B2AD35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10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40AD2-7BF1-1457-ADA0-25EE02CF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Exception-Result propagation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617B8C3-CE12-AEC7-587E-F81C10ECB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" y="1507958"/>
            <a:ext cx="11544300" cy="51214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 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.value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result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node.value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target: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(node)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# Fast exit with result</a:t>
            </a:r>
            <a:r>
              <a:rPr lang="ru-RU" sz="2900" b="1">
                <a:solidFill>
                  <a:srgbClr val="75715E"/>
                </a:solidFill>
                <a:latin typeface="Consolas" panose="020B0609020204030204" pitchFamily="49" charset="0"/>
              </a:rPr>
              <a:t>.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Important in recursions.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child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node.children: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(child, target)</a:t>
            </a:r>
          </a:p>
          <a:p>
            <a:pPr marL="0" indent="0"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                          </a:t>
            </a:r>
            <a:r>
              <a:rPr lang="en-US" sz="2800" b="1">
                <a:solidFill>
                  <a:srgbClr val="75715E"/>
                </a:solidFill>
                <a:latin typeface="Consolas" panose="020B0609020204030204" pitchFamily="49" charset="0"/>
              </a:rPr>
              <a:t># Unified form of handler for success/error 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dfs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(root_node,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Response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response: 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# A exception is </a:t>
            </a:r>
            <a:r>
              <a:rPr lang="de-DE" sz="2900" b="1">
                <a:solidFill>
                  <a:srgbClr val="75715E"/>
                </a:solidFill>
                <a:latin typeface="Consolas" panose="020B0609020204030204" pitchFamily="49" charset="0"/>
              </a:rPr>
              <a:t>only </a:t>
            </a:r>
            <a:r>
              <a:rPr lang="en-US" sz="2900" b="1">
                <a:solidFill>
                  <a:srgbClr val="75715E"/>
                </a:solidFill>
                <a:latin typeface="Consolas" panose="020B0609020204030204" pitchFamily="49" charset="0"/>
              </a:rPr>
              <a:t>container for the result</a:t>
            </a: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	print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“Find:"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,response.value)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2D5943F-D2D8-7485-A86E-A0BAEA9B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25CEF-9C55-4F8B-AC04-FBB13B6B7218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BF8FF9-A882-50CA-C035-90EB167D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02B660-22F8-21F5-2579-2E7D590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26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3A92C4-6A38-9E9A-DA9B-F6721F29FF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977678">
            <a:off x="9503343" y="1200872"/>
            <a:ext cx="2744737" cy="16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Where used: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endParaRPr lang="de-DE" sz="3200"/>
          </a:p>
          <a:p>
            <a:pPr marL="0" indent="0">
              <a:lnSpc>
                <a:spcPct val="150000"/>
              </a:lnSpc>
            </a:pPr>
            <a:r>
              <a:rPr lang="de-DE" sz="3200" b="1"/>
              <a:t>Pytest</a:t>
            </a:r>
            <a:r>
              <a:rPr lang="de-DE" sz="3200"/>
              <a:t> – all functionality based on exceptions</a:t>
            </a:r>
          </a:p>
          <a:p>
            <a:pPr marL="0" indent="0">
              <a:lnSpc>
                <a:spcPct val="150000"/>
              </a:lnSpc>
            </a:pPr>
            <a:r>
              <a:rPr lang="de-DE" sz="3200" b="1"/>
              <a:t>Async</a:t>
            </a:r>
            <a:r>
              <a:rPr lang="de-DE" sz="3200"/>
              <a:t> coroutines – StopIteration deliver returned value</a:t>
            </a:r>
          </a:p>
          <a:p>
            <a:pPr marL="0" indent="0">
              <a:lnSpc>
                <a:spcPct val="150000"/>
              </a:lnSpc>
            </a:pPr>
            <a:r>
              <a:rPr lang="en-US" sz="3200" b="1"/>
              <a:t>DFS</a:t>
            </a:r>
            <a:r>
              <a:rPr lang="en-US" sz="3200"/>
              <a:t>/</a:t>
            </a:r>
            <a:r>
              <a:rPr lang="en-US" sz="3200" b="1"/>
              <a:t>BFS</a:t>
            </a:r>
            <a:r>
              <a:rPr lang="en-US" sz="3200"/>
              <a:t>, parsing, regex algorythms</a:t>
            </a:r>
          </a:p>
          <a:p>
            <a:pPr marL="0" indent="0">
              <a:lnSpc>
                <a:spcPct val="150000"/>
              </a:lnSpc>
            </a:pPr>
            <a:endParaRPr lang="de-DE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11AF15-2418-9055-839F-6DCC48C6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1581-9841-433E-AB29-36D74568A7F5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41DD93-8D48-C4CE-64FB-DD9ACC81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B9E97-A1E2-0768-296A-D1AD889B4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27</a:t>
            </a:fld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8143E4-79FF-31A0-4BFA-0BE3A9CC68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5392" y="365124"/>
            <a:ext cx="2146943" cy="2437069"/>
          </a:xfrm>
          <a:custGeom>
            <a:avLst/>
            <a:gdLst>
              <a:gd name="connsiteX0" fmla="*/ 0 w 1637071"/>
              <a:gd name="connsiteY0" fmla="*/ 0 h 1858296"/>
              <a:gd name="connsiteX1" fmla="*/ 1525669 w 1637071"/>
              <a:gd name="connsiteY1" fmla="*/ 0 h 1858296"/>
              <a:gd name="connsiteX2" fmla="*/ 1637071 w 1637071"/>
              <a:gd name="connsiteY2" fmla="*/ 693171 h 1858296"/>
              <a:gd name="connsiteX3" fmla="*/ 1637071 w 1637071"/>
              <a:gd name="connsiteY3" fmla="*/ 1505257 h 1858296"/>
              <a:gd name="connsiteX4" fmla="*/ 1061884 w 1637071"/>
              <a:gd name="connsiteY4" fmla="*/ 1445342 h 1858296"/>
              <a:gd name="connsiteX5" fmla="*/ 1017639 w 1637071"/>
              <a:gd name="connsiteY5" fmla="*/ 1666568 h 1858296"/>
              <a:gd name="connsiteX6" fmla="*/ 752168 w 1637071"/>
              <a:gd name="connsiteY6" fmla="*/ 1460090 h 1858296"/>
              <a:gd name="connsiteX7" fmla="*/ 589936 w 1637071"/>
              <a:gd name="connsiteY7" fmla="*/ 1474839 h 1858296"/>
              <a:gd name="connsiteX8" fmla="*/ 442452 w 1637071"/>
              <a:gd name="connsiteY8" fmla="*/ 1784555 h 1858296"/>
              <a:gd name="connsiteX9" fmla="*/ 668144 w 1637071"/>
              <a:gd name="connsiteY9" fmla="*/ 1858296 h 1858296"/>
              <a:gd name="connsiteX10" fmla="*/ 0 w 1637071"/>
              <a:gd name="connsiteY10" fmla="*/ 1858296 h 185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7071" h="1858296">
                <a:moveTo>
                  <a:pt x="0" y="0"/>
                </a:moveTo>
                <a:lnTo>
                  <a:pt x="1525669" y="0"/>
                </a:lnTo>
                <a:lnTo>
                  <a:pt x="1637071" y="693171"/>
                </a:lnTo>
                <a:lnTo>
                  <a:pt x="1637071" y="1505257"/>
                </a:lnTo>
                <a:lnTo>
                  <a:pt x="1061884" y="1445342"/>
                </a:lnTo>
                <a:lnTo>
                  <a:pt x="1017639" y="1666568"/>
                </a:lnTo>
                <a:lnTo>
                  <a:pt x="752168" y="1460090"/>
                </a:lnTo>
                <a:lnTo>
                  <a:pt x="589936" y="1474839"/>
                </a:lnTo>
                <a:lnTo>
                  <a:pt x="442452" y="1784555"/>
                </a:lnTo>
                <a:lnTo>
                  <a:pt x="668144" y="1858296"/>
                </a:lnTo>
                <a:lnTo>
                  <a:pt x="0" y="18582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09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85507-C32E-CDFD-4998-E8521E8D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</a:t>
            </a:r>
            <a:r>
              <a:rPr lang="ru-RU"/>
              <a:t> </a:t>
            </a:r>
            <a:r>
              <a:rPr lang="de-DE"/>
              <a:t>instead of </a:t>
            </a:r>
            <a:r>
              <a:rPr lang="en-US" sz="4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959943-455E-6B6D-9260-91275515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3200"/>
              <a:t>Used where </a:t>
            </a:r>
            <a:r>
              <a:rPr lang="de-DE" sz="3200" b="1"/>
              <a:t>recusion</a:t>
            </a:r>
            <a:r>
              <a:rPr lang="de-DE" sz="3200"/>
              <a:t> or multiple call stack happens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sz="320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/>
              <a:t>A exception is </a:t>
            </a:r>
            <a:r>
              <a:rPr lang="de-DE" sz="3200"/>
              <a:t>only </a:t>
            </a:r>
            <a:r>
              <a:rPr lang="en-US" sz="3200" b="1"/>
              <a:t>container</a:t>
            </a:r>
            <a:r>
              <a:rPr lang="en-US" sz="3200"/>
              <a:t> for the result, not more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r>
              <a:rPr lang="en-US" sz="3200"/>
              <a:t>3. More </a:t>
            </a:r>
            <a:r>
              <a:rPr lang="en-US" sz="3200" b="1"/>
              <a:t>exception</a:t>
            </a:r>
            <a:r>
              <a:rPr lang="de-DE" sz="3200" b="1"/>
              <a:t>-</a:t>
            </a:r>
            <a:r>
              <a:rPr lang="en-US" sz="3200" b="1"/>
              <a:t>classes</a:t>
            </a:r>
            <a:r>
              <a:rPr lang="en-US" sz="3200"/>
              <a:t> present</a:t>
            </a:r>
          </a:p>
          <a:p>
            <a:pPr marL="0" indent="0">
              <a:buNone/>
            </a:pPr>
            <a:endParaRPr lang="de-DE" sz="3200"/>
          </a:p>
          <a:p>
            <a:pPr marL="0" indent="0">
              <a:buNone/>
            </a:pPr>
            <a:r>
              <a:rPr lang="en-US" sz="3200"/>
              <a:t>4. Testing of </a:t>
            </a:r>
            <a:r>
              <a:rPr lang="en-US" sz="3200" b="1"/>
              <a:t>raised exceptions</a:t>
            </a:r>
            <a:endParaRPr lang="ru-RU" sz="32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8B8F0-1102-D2A4-B0EC-1CAE952B5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B9A-CD04-4B87-83A0-0F2AC19D03C1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45EA4A-8098-31CF-0E5D-38497080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86DDE9-1E13-3501-8A88-C4482451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287F9F-9200-612D-6A61-EFC451D02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3451" y="3819422"/>
            <a:ext cx="2910349" cy="2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0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data-flow strategies.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Generators &amp; coroutines.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CD4C7163-8938-9A60-6A7D-2B5F711A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9F55C-763C-46AF-A5EC-3885FE6C4DA1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28E1F5-E40B-CAB9-AB38-AF3A8343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678ECC-6AE8-E432-514F-F469DAF5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 to my family 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156C-37A1-44B3-9BB6-41DD17468918}" type="datetime1">
              <a:rPr lang="en-US" smtClean="0"/>
              <a:t>7/18/2025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@danilovmy, maxim@wpshop.at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508898"/>
            <a:ext cx="1565303" cy="281876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2011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30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AE693C-6F0E-41BA-2B88-561EBAC9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3445" y="2078181"/>
            <a:ext cx="3004364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6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31</a:t>
            </a:fld>
            <a:endParaRPr lang="en-US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D973970E-52A7-9CD2-1C1B-1293AA7F9C7F}"/>
              </a:ext>
            </a:extLst>
          </p:cNvPr>
          <p:cNvSpPr/>
          <p:nvPr/>
        </p:nvSpPr>
        <p:spPr>
          <a:xfrm>
            <a:off x="621474" y="1401287"/>
            <a:ext cx="6289964" cy="2909455"/>
          </a:xfrm>
          <a:custGeom>
            <a:avLst/>
            <a:gdLst>
              <a:gd name="connsiteX0" fmla="*/ 293421 w 6289964"/>
              <a:gd name="connsiteY0" fmla="*/ 1143000 h 2838203"/>
              <a:gd name="connsiteX1" fmla="*/ 228600 w 6289964"/>
              <a:gd name="connsiteY1" fmla="*/ 1207821 h 2838203"/>
              <a:gd name="connsiteX2" fmla="*/ 228600 w 6289964"/>
              <a:gd name="connsiteY2" fmla="*/ 1467096 h 2838203"/>
              <a:gd name="connsiteX3" fmla="*/ 293421 w 6289964"/>
              <a:gd name="connsiteY3" fmla="*/ 1531917 h 2838203"/>
              <a:gd name="connsiteX4" fmla="*/ 4681350 w 6289964"/>
              <a:gd name="connsiteY4" fmla="*/ 1531917 h 2838203"/>
              <a:gd name="connsiteX5" fmla="*/ 4746171 w 6289964"/>
              <a:gd name="connsiteY5" fmla="*/ 1467096 h 2838203"/>
              <a:gd name="connsiteX6" fmla="*/ 4746171 w 6289964"/>
              <a:gd name="connsiteY6" fmla="*/ 1207821 h 2838203"/>
              <a:gd name="connsiteX7" fmla="*/ 4681350 w 6289964"/>
              <a:gd name="connsiteY7" fmla="*/ 1143000 h 2838203"/>
              <a:gd name="connsiteX8" fmla="*/ 473043 w 6289964"/>
              <a:gd name="connsiteY8" fmla="*/ 0 h 2838203"/>
              <a:gd name="connsiteX9" fmla="*/ 5816921 w 6289964"/>
              <a:gd name="connsiteY9" fmla="*/ 0 h 2838203"/>
              <a:gd name="connsiteX10" fmla="*/ 6289964 w 6289964"/>
              <a:gd name="connsiteY10" fmla="*/ 473043 h 2838203"/>
              <a:gd name="connsiteX11" fmla="*/ 6289964 w 6289964"/>
              <a:gd name="connsiteY11" fmla="*/ 2365160 h 2838203"/>
              <a:gd name="connsiteX12" fmla="*/ 5816921 w 6289964"/>
              <a:gd name="connsiteY12" fmla="*/ 2838203 h 2838203"/>
              <a:gd name="connsiteX13" fmla="*/ 473043 w 6289964"/>
              <a:gd name="connsiteY13" fmla="*/ 2838203 h 2838203"/>
              <a:gd name="connsiteX14" fmla="*/ 0 w 6289964"/>
              <a:gd name="connsiteY14" fmla="*/ 2365160 h 2838203"/>
              <a:gd name="connsiteX15" fmla="*/ 0 w 6289964"/>
              <a:gd name="connsiteY15" fmla="*/ 473043 h 2838203"/>
              <a:gd name="connsiteX16" fmla="*/ 473043 w 6289964"/>
              <a:gd name="connsiteY16" fmla="*/ 0 h 28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89964" h="2838203">
                <a:moveTo>
                  <a:pt x="293421" y="1143000"/>
                </a:moveTo>
                <a:cubicBezTo>
                  <a:pt x="257621" y="1143000"/>
                  <a:pt x="228600" y="1172021"/>
                  <a:pt x="228600" y="1207821"/>
                </a:cubicBezTo>
                <a:lnTo>
                  <a:pt x="228600" y="1467096"/>
                </a:lnTo>
                <a:cubicBezTo>
                  <a:pt x="228600" y="1502896"/>
                  <a:pt x="257621" y="1531917"/>
                  <a:pt x="293421" y="1531917"/>
                </a:cubicBezTo>
                <a:lnTo>
                  <a:pt x="4681350" y="1531917"/>
                </a:lnTo>
                <a:cubicBezTo>
                  <a:pt x="4717150" y="1531917"/>
                  <a:pt x="4746171" y="1502896"/>
                  <a:pt x="4746171" y="1467096"/>
                </a:cubicBezTo>
                <a:lnTo>
                  <a:pt x="4746171" y="1207821"/>
                </a:lnTo>
                <a:cubicBezTo>
                  <a:pt x="4746171" y="1172021"/>
                  <a:pt x="4717150" y="1143000"/>
                  <a:pt x="4681350" y="1143000"/>
                </a:cubicBezTo>
                <a:close/>
                <a:moveTo>
                  <a:pt x="473043" y="0"/>
                </a:moveTo>
                <a:lnTo>
                  <a:pt x="5816921" y="0"/>
                </a:lnTo>
                <a:cubicBezTo>
                  <a:pt x="6078175" y="0"/>
                  <a:pt x="6289964" y="211789"/>
                  <a:pt x="6289964" y="473043"/>
                </a:cubicBezTo>
                <a:lnTo>
                  <a:pt x="6289964" y="2365160"/>
                </a:lnTo>
                <a:cubicBezTo>
                  <a:pt x="6289964" y="2626414"/>
                  <a:pt x="6078175" y="2838203"/>
                  <a:pt x="5816921" y="2838203"/>
                </a:cubicBezTo>
                <a:lnTo>
                  <a:pt x="473043" y="2838203"/>
                </a:lnTo>
                <a:cubicBezTo>
                  <a:pt x="211789" y="2838203"/>
                  <a:pt x="0" y="2626414"/>
                  <a:pt x="0" y="2365160"/>
                </a:cubicBezTo>
                <a:lnTo>
                  <a:pt x="0" y="473043"/>
                </a:lnTo>
                <a:cubicBezTo>
                  <a:pt x="0" y="211789"/>
                  <a:pt x="211789" y="0"/>
                  <a:pt x="473043" y="0"/>
                </a:cubicBezTo>
                <a:close/>
              </a:path>
            </a:pathLst>
          </a:custGeom>
          <a:solidFill>
            <a:srgbClr val="FCE8D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B169B7-91EF-F019-5C27-DED1E51B0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3445" y="2078181"/>
            <a:ext cx="3004364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8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32</a:t>
            </a:fld>
            <a:endParaRPr lang="en-US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A1486322-5F41-4556-2DFD-9D6F31C50E0A}"/>
              </a:ext>
            </a:extLst>
          </p:cNvPr>
          <p:cNvSpPr/>
          <p:nvPr/>
        </p:nvSpPr>
        <p:spPr>
          <a:xfrm>
            <a:off x="633350" y="1252783"/>
            <a:ext cx="6289964" cy="2838203"/>
          </a:xfrm>
          <a:custGeom>
            <a:avLst/>
            <a:gdLst>
              <a:gd name="connsiteX0" fmla="*/ 2222667 w 6289964"/>
              <a:gd name="connsiteY0" fmla="*/ 2042556 h 2838203"/>
              <a:gd name="connsiteX1" fmla="*/ 2145476 w 6289964"/>
              <a:gd name="connsiteY1" fmla="*/ 2119747 h 2838203"/>
              <a:gd name="connsiteX2" fmla="*/ 2145476 w 6289964"/>
              <a:gd name="connsiteY2" fmla="*/ 2428503 h 2838203"/>
              <a:gd name="connsiteX3" fmla="*/ 2222667 w 6289964"/>
              <a:gd name="connsiteY3" fmla="*/ 2505694 h 2838203"/>
              <a:gd name="connsiteX4" fmla="*/ 4573979 w 6289964"/>
              <a:gd name="connsiteY4" fmla="*/ 2505694 h 2838203"/>
              <a:gd name="connsiteX5" fmla="*/ 4651170 w 6289964"/>
              <a:gd name="connsiteY5" fmla="*/ 2428503 h 2838203"/>
              <a:gd name="connsiteX6" fmla="*/ 4651170 w 6289964"/>
              <a:gd name="connsiteY6" fmla="*/ 2119747 h 2838203"/>
              <a:gd name="connsiteX7" fmla="*/ 4573979 w 6289964"/>
              <a:gd name="connsiteY7" fmla="*/ 2042556 h 2838203"/>
              <a:gd name="connsiteX8" fmla="*/ 228601 w 6289964"/>
              <a:gd name="connsiteY8" fmla="*/ 1207819 h 2838203"/>
              <a:gd name="connsiteX9" fmla="*/ 228600 w 6289964"/>
              <a:gd name="connsiteY9" fmla="*/ 1207821 h 2838203"/>
              <a:gd name="connsiteX10" fmla="*/ 228600 w 6289964"/>
              <a:gd name="connsiteY10" fmla="*/ 1467096 h 2838203"/>
              <a:gd name="connsiteX11" fmla="*/ 228601 w 6289964"/>
              <a:gd name="connsiteY11" fmla="*/ 1467099 h 2838203"/>
              <a:gd name="connsiteX12" fmla="*/ 473043 w 6289964"/>
              <a:gd name="connsiteY12" fmla="*/ 0 h 2838203"/>
              <a:gd name="connsiteX13" fmla="*/ 5816921 w 6289964"/>
              <a:gd name="connsiteY13" fmla="*/ 0 h 2838203"/>
              <a:gd name="connsiteX14" fmla="*/ 6289964 w 6289964"/>
              <a:gd name="connsiteY14" fmla="*/ 473043 h 2838203"/>
              <a:gd name="connsiteX15" fmla="*/ 6289964 w 6289964"/>
              <a:gd name="connsiteY15" fmla="*/ 2365160 h 2838203"/>
              <a:gd name="connsiteX16" fmla="*/ 5816921 w 6289964"/>
              <a:gd name="connsiteY16" fmla="*/ 2838203 h 2838203"/>
              <a:gd name="connsiteX17" fmla="*/ 473043 w 6289964"/>
              <a:gd name="connsiteY17" fmla="*/ 2838203 h 2838203"/>
              <a:gd name="connsiteX18" fmla="*/ 0 w 6289964"/>
              <a:gd name="connsiteY18" fmla="*/ 2365160 h 2838203"/>
              <a:gd name="connsiteX19" fmla="*/ 0 w 6289964"/>
              <a:gd name="connsiteY19" fmla="*/ 473043 h 2838203"/>
              <a:gd name="connsiteX20" fmla="*/ 473043 w 6289964"/>
              <a:gd name="connsiteY20" fmla="*/ 0 h 283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9964" h="2838203">
                <a:moveTo>
                  <a:pt x="2222667" y="2042556"/>
                </a:moveTo>
                <a:cubicBezTo>
                  <a:pt x="2180036" y="2042556"/>
                  <a:pt x="2145476" y="2077116"/>
                  <a:pt x="2145476" y="2119747"/>
                </a:cubicBezTo>
                <a:lnTo>
                  <a:pt x="2145476" y="2428503"/>
                </a:lnTo>
                <a:cubicBezTo>
                  <a:pt x="2145476" y="2471134"/>
                  <a:pt x="2180036" y="2505694"/>
                  <a:pt x="2222667" y="2505694"/>
                </a:cubicBezTo>
                <a:lnTo>
                  <a:pt x="4573979" y="2505694"/>
                </a:lnTo>
                <a:cubicBezTo>
                  <a:pt x="4616610" y="2505694"/>
                  <a:pt x="4651170" y="2471134"/>
                  <a:pt x="4651170" y="2428503"/>
                </a:cubicBezTo>
                <a:lnTo>
                  <a:pt x="4651170" y="2119747"/>
                </a:lnTo>
                <a:cubicBezTo>
                  <a:pt x="4651170" y="2077116"/>
                  <a:pt x="4616610" y="2042556"/>
                  <a:pt x="4573979" y="2042556"/>
                </a:cubicBezTo>
                <a:close/>
                <a:moveTo>
                  <a:pt x="228601" y="1207819"/>
                </a:moveTo>
                <a:lnTo>
                  <a:pt x="228600" y="1207821"/>
                </a:lnTo>
                <a:lnTo>
                  <a:pt x="228600" y="1467096"/>
                </a:lnTo>
                <a:lnTo>
                  <a:pt x="228601" y="1467099"/>
                </a:lnTo>
                <a:close/>
                <a:moveTo>
                  <a:pt x="473043" y="0"/>
                </a:moveTo>
                <a:lnTo>
                  <a:pt x="5816921" y="0"/>
                </a:lnTo>
                <a:cubicBezTo>
                  <a:pt x="6078175" y="0"/>
                  <a:pt x="6289964" y="211789"/>
                  <a:pt x="6289964" y="473043"/>
                </a:cubicBezTo>
                <a:lnTo>
                  <a:pt x="6289964" y="2365160"/>
                </a:lnTo>
                <a:cubicBezTo>
                  <a:pt x="6289964" y="2626414"/>
                  <a:pt x="6078175" y="2838203"/>
                  <a:pt x="5816921" y="2838203"/>
                </a:cubicBezTo>
                <a:lnTo>
                  <a:pt x="473043" y="2838203"/>
                </a:lnTo>
                <a:cubicBezTo>
                  <a:pt x="211789" y="2838203"/>
                  <a:pt x="0" y="2626414"/>
                  <a:pt x="0" y="2365160"/>
                </a:cubicBezTo>
                <a:lnTo>
                  <a:pt x="0" y="473043"/>
                </a:lnTo>
                <a:cubicBezTo>
                  <a:pt x="0" y="211789"/>
                  <a:pt x="211789" y="0"/>
                  <a:pt x="473043" y="0"/>
                </a:cubicBezTo>
                <a:close/>
              </a:path>
            </a:pathLst>
          </a:custGeom>
          <a:solidFill>
            <a:srgbClr val="FCE8D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D0211B-688E-CAC8-43DD-104CE0A5D9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3445" y="2078181"/>
            <a:ext cx="3004364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2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33</a:t>
            </a:fld>
            <a:endParaRPr lang="en-US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4817F768-5695-083D-C711-69285DA66562}"/>
              </a:ext>
            </a:extLst>
          </p:cNvPr>
          <p:cNvSpPr/>
          <p:nvPr/>
        </p:nvSpPr>
        <p:spPr>
          <a:xfrm>
            <a:off x="609600" y="3930732"/>
            <a:ext cx="6016831" cy="2562142"/>
          </a:xfrm>
          <a:custGeom>
            <a:avLst/>
            <a:gdLst>
              <a:gd name="connsiteX0" fmla="*/ 346043 w 3903023"/>
              <a:gd name="connsiteY0" fmla="*/ 228604 h 4210015"/>
              <a:gd name="connsiteX1" fmla="*/ 111961 w 3903023"/>
              <a:gd name="connsiteY1" fmla="*/ 462686 h 4210015"/>
              <a:gd name="connsiteX2" fmla="*/ 111961 w 3903023"/>
              <a:gd name="connsiteY2" fmla="*/ 1398987 h 4210015"/>
              <a:gd name="connsiteX3" fmla="*/ 346043 w 3903023"/>
              <a:gd name="connsiteY3" fmla="*/ 1633069 h 4210015"/>
              <a:gd name="connsiteX4" fmla="*/ 3550188 w 3903023"/>
              <a:gd name="connsiteY4" fmla="*/ 1633069 h 4210015"/>
              <a:gd name="connsiteX5" fmla="*/ 3784270 w 3903023"/>
              <a:gd name="connsiteY5" fmla="*/ 1398987 h 4210015"/>
              <a:gd name="connsiteX6" fmla="*/ 3784270 w 3903023"/>
              <a:gd name="connsiteY6" fmla="*/ 462686 h 4210015"/>
              <a:gd name="connsiteX7" fmla="*/ 3550188 w 3903023"/>
              <a:gd name="connsiteY7" fmla="*/ 228604 h 4210015"/>
              <a:gd name="connsiteX8" fmla="*/ 650517 w 3903023"/>
              <a:gd name="connsiteY8" fmla="*/ 0 h 4210015"/>
              <a:gd name="connsiteX9" fmla="*/ 3252506 w 3903023"/>
              <a:gd name="connsiteY9" fmla="*/ 0 h 4210015"/>
              <a:gd name="connsiteX10" fmla="*/ 3903023 w 3903023"/>
              <a:gd name="connsiteY10" fmla="*/ 650517 h 4210015"/>
              <a:gd name="connsiteX11" fmla="*/ 3903023 w 3903023"/>
              <a:gd name="connsiteY11" fmla="*/ 3559498 h 4210015"/>
              <a:gd name="connsiteX12" fmla="*/ 3252506 w 3903023"/>
              <a:gd name="connsiteY12" fmla="*/ 4210015 h 4210015"/>
              <a:gd name="connsiteX13" fmla="*/ 650517 w 3903023"/>
              <a:gd name="connsiteY13" fmla="*/ 4210015 h 4210015"/>
              <a:gd name="connsiteX14" fmla="*/ 0 w 3903023"/>
              <a:gd name="connsiteY14" fmla="*/ 3559498 h 4210015"/>
              <a:gd name="connsiteX15" fmla="*/ 0 w 3903023"/>
              <a:gd name="connsiteY15" fmla="*/ 650517 h 4210015"/>
              <a:gd name="connsiteX16" fmla="*/ 650517 w 3903023"/>
              <a:gd name="connsiteY16" fmla="*/ 0 h 421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03023" h="4210015">
                <a:moveTo>
                  <a:pt x="346043" y="228604"/>
                </a:moveTo>
                <a:cubicBezTo>
                  <a:pt x="216763" y="228604"/>
                  <a:pt x="111961" y="333406"/>
                  <a:pt x="111961" y="462686"/>
                </a:cubicBezTo>
                <a:lnTo>
                  <a:pt x="111961" y="1398987"/>
                </a:lnTo>
                <a:cubicBezTo>
                  <a:pt x="111961" y="1528267"/>
                  <a:pt x="216763" y="1633069"/>
                  <a:pt x="346043" y="1633069"/>
                </a:cubicBezTo>
                <a:lnTo>
                  <a:pt x="3550188" y="1633069"/>
                </a:lnTo>
                <a:cubicBezTo>
                  <a:pt x="3679468" y="1633069"/>
                  <a:pt x="3784270" y="1528267"/>
                  <a:pt x="3784270" y="1398987"/>
                </a:cubicBezTo>
                <a:lnTo>
                  <a:pt x="3784270" y="462686"/>
                </a:lnTo>
                <a:cubicBezTo>
                  <a:pt x="3784270" y="333406"/>
                  <a:pt x="3679468" y="228604"/>
                  <a:pt x="3550188" y="228604"/>
                </a:cubicBezTo>
                <a:close/>
                <a:moveTo>
                  <a:pt x="650517" y="0"/>
                </a:moveTo>
                <a:lnTo>
                  <a:pt x="3252506" y="0"/>
                </a:lnTo>
                <a:cubicBezTo>
                  <a:pt x="3611777" y="0"/>
                  <a:pt x="3903023" y="291246"/>
                  <a:pt x="3903023" y="650517"/>
                </a:cubicBezTo>
                <a:lnTo>
                  <a:pt x="3903023" y="3559498"/>
                </a:lnTo>
                <a:cubicBezTo>
                  <a:pt x="3903023" y="3918769"/>
                  <a:pt x="3611777" y="4210015"/>
                  <a:pt x="3252506" y="4210015"/>
                </a:cubicBezTo>
                <a:lnTo>
                  <a:pt x="650517" y="4210015"/>
                </a:lnTo>
                <a:cubicBezTo>
                  <a:pt x="291246" y="4210015"/>
                  <a:pt x="0" y="3918769"/>
                  <a:pt x="0" y="3559498"/>
                </a:cubicBezTo>
                <a:lnTo>
                  <a:pt x="0" y="650517"/>
                </a:lnTo>
                <a:cubicBezTo>
                  <a:pt x="0" y="291246"/>
                  <a:pt x="291246" y="0"/>
                  <a:pt x="650517" y="0"/>
                </a:cubicBezTo>
                <a:close/>
              </a:path>
            </a:pathLst>
          </a:custGeom>
          <a:solidFill>
            <a:srgbClr val="FCE8D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9C285A-14F2-46ED-11EE-9E5D6E1A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1916" y="512596"/>
            <a:ext cx="3521884" cy="56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9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34</a:t>
            </a:fld>
            <a:endParaRPr lang="en-US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719CD8DD-2DE7-08AE-6DC9-31569CFB0A22}"/>
              </a:ext>
            </a:extLst>
          </p:cNvPr>
          <p:cNvSpPr/>
          <p:nvPr/>
        </p:nvSpPr>
        <p:spPr>
          <a:xfrm>
            <a:off x="609600" y="3788229"/>
            <a:ext cx="5898078" cy="2568121"/>
          </a:xfrm>
          <a:custGeom>
            <a:avLst/>
            <a:gdLst>
              <a:gd name="connsiteX0" fmla="*/ 326216 w 3903023"/>
              <a:gd name="connsiteY0" fmla="*/ 1831981 h 4210015"/>
              <a:gd name="connsiteX1" fmla="*/ 111961 w 3903023"/>
              <a:gd name="connsiteY1" fmla="*/ 2046236 h 4210015"/>
              <a:gd name="connsiteX2" fmla="*/ 111961 w 3903023"/>
              <a:gd name="connsiteY2" fmla="*/ 2903230 h 4210015"/>
              <a:gd name="connsiteX3" fmla="*/ 326216 w 3903023"/>
              <a:gd name="connsiteY3" fmla="*/ 3117485 h 4210015"/>
              <a:gd name="connsiteX4" fmla="*/ 3341745 w 3903023"/>
              <a:gd name="connsiteY4" fmla="*/ 3117485 h 4210015"/>
              <a:gd name="connsiteX5" fmla="*/ 3556000 w 3903023"/>
              <a:gd name="connsiteY5" fmla="*/ 2903230 h 4210015"/>
              <a:gd name="connsiteX6" fmla="*/ 3556000 w 3903023"/>
              <a:gd name="connsiteY6" fmla="*/ 2046236 h 4210015"/>
              <a:gd name="connsiteX7" fmla="*/ 3341745 w 3903023"/>
              <a:gd name="connsiteY7" fmla="*/ 1831981 h 4210015"/>
              <a:gd name="connsiteX8" fmla="*/ 3471018 w 3903023"/>
              <a:gd name="connsiteY8" fmla="*/ 228604 h 4210015"/>
              <a:gd name="connsiteX9" fmla="*/ 3772395 w 3903023"/>
              <a:gd name="connsiteY9" fmla="*/ 529981 h 4210015"/>
              <a:gd name="connsiteX10" fmla="*/ 3772395 w 3903023"/>
              <a:gd name="connsiteY10" fmla="*/ 1469097 h 4210015"/>
              <a:gd name="connsiteX11" fmla="*/ 3779515 w 3903023"/>
              <a:gd name="connsiteY11" fmla="*/ 1446163 h 4210015"/>
              <a:gd name="connsiteX12" fmla="*/ 3784270 w 3903023"/>
              <a:gd name="connsiteY12" fmla="*/ 1398987 h 4210015"/>
              <a:gd name="connsiteX13" fmla="*/ 3784270 w 3903023"/>
              <a:gd name="connsiteY13" fmla="*/ 462686 h 4210015"/>
              <a:gd name="connsiteX14" fmla="*/ 3550188 w 3903023"/>
              <a:gd name="connsiteY14" fmla="*/ 228604 h 4210015"/>
              <a:gd name="connsiteX15" fmla="*/ 346043 w 3903023"/>
              <a:gd name="connsiteY15" fmla="*/ 228604 h 4210015"/>
              <a:gd name="connsiteX16" fmla="*/ 111961 w 3903023"/>
              <a:gd name="connsiteY16" fmla="*/ 462686 h 4210015"/>
              <a:gd name="connsiteX17" fmla="*/ 111961 w 3903023"/>
              <a:gd name="connsiteY17" fmla="*/ 529971 h 4210015"/>
              <a:gd name="connsiteX18" fmla="*/ 118083 w 3903023"/>
              <a:gd name="connsiteY18" fmla="*/ 469243 h 4210015"/>
              <a:gd name="connsiteX19" fmla="*/ 413337 w 3903023"/>
              <a:gd name="connsiteY19" fmla="*/ 228604 h 4210015"/>
              <a:gd name="connsiteX20" fmla="*/ 650517 w 3903023"/>
              <a:gd name="connsiteY20" fmla="*/ 0 h 4210015"/>
              <a:gd name="connsiteX21" fmla="*/ 3252506 w 3903023"/>
              <a:gd name="connsiteY21" fmla="*/ 0 h 4210015"/>
              <a:gd name="connsiteX22" fmla="*/ 3903023 w 3903023"/>
              <a:gd name="connsiteY22" fmla="*/ 650517 h 4210015"/>
              <a:gd name="connsiteX23" fmla="*/ 3903023 w 3903023"/>
              <a:gd name="connsiteY23" fmla="*/ 3559498 h 4210015"/>
              <a:gd name="connsiteX24" fmla="*/ 3252506 w 3903023"/>
              <a:gd name="connsiteY24" fmla="*/ 4210015 h 4210015"/>
              <a:gd name="connsiteX25" fmla="*/ 650517 w 3903023"/>
              <a:gd name="connsiteY25" fmla="*/ 4210015 h 4210015"/>
              <a:gd name="connsiteX26" fmla="*/ 0 w 3903023"/>
              <a:gd name="connsiteY26" fmla="*/ 3559498 h 4210015"/>
              <a:gd name="connsiteX27" fmla="*/ 0 w 3903023"/>
              <a:gd name="connsiteY27" fmla="*/ 650517 h 4210015"/>
              <a:gd name="connsiteX28" fmla="*/ 650517 w 3903023"/>
              <a:gd name="connsiteY28" fmla="*/ 0 h 421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3023" h="4210015">
                <a:moveTo>
                  <a:pt x="326216" y="1831981"/>
                </a:moveTo>
                <a:cubicBezTo>
                  <a:pt x="207886" y="1831981"/>
                  <a:pt x="111961" y="1927906"/>
                  <a:pt x="111961" y="2046236"/>
                </a:cubicBezTo>
                <a:lnTo>
                  <a:pt x="111961" y="2903230"/>
                </a:lnTo>
                <a:cubicBezTo>
                  <a:pt x="111961" y="3021560"/>
                  <a:pt x="207886" y="3117485"/>
                  <a:pt x="326216" y="3117485"/>
                </a:cubicBezTo>
                <a:lnTo>
                  <a:pt x="3341745" y="3117485"/>
                </a:lnTo>
                <a:cubicBezTo>
                  <a:pt x="3460075" y="3117485"/>
                  <a:pt x="3556000" y="3021560"/>
                  <a:pt x="3556000" y="2903230"/>
                </a:cubicBezTo>
                <a:lnTo>
                  <a:pt x="3556000" y="2046236"/>
                </a:lnTo>
                <a:cubicBezTo>
                  <a:pt x="3556000" y="1927906"/>
                  <a:pt x="3460075" y="1831981"/>
                  <a:pt x="3341745" y="1831981"/>
                </a:cubicBezTo>
                <a:close/>
                <a:moveTo>
                  <a:pt x="3471018" y="228604"/>
                </a:moveTo>
                <a:cubicBezTo>
                  <a:pt x="3637464" y="228604"/>
                  <a:pt x="3772395" y="363535"/>
                  <a:pt x="3772395" y="529981"/>
                </a:cubicBezTo>
                <a:lnTo>
                  <a:pt x="3772395" y="1469097"/>
                </a:lnTo>
                <a:lnTo>
                  <a:pt x="3779515" y="1446163"/>
                </a:lnTo>
                <a:cubicBezTo>
                  <a:pt x="3782633" y="1430925"/>
                  <a:pt x="3784270" y="1415147"/>
                  <a:pt x="3784270" y="1398987"/>
                </a:cubicBezTo>
                <a:lnTo>
                  <a:pt x="3784270" y="462686"/>
                </a:lnTo>
                <a:cubicBezTo>
                  <a:pt x="3784270" y="333406"/>
                  <a:pt x="3679468" y="228604"/>
                  <a:pt x="3550188" y="228604"/>
                </a:cubicBezTo>
                <a:close/>
                <a:moveTo>
                  <a:pt x="346043" y="228604"/>
                </a:moveTo>
                <a:cubicBezTo>
                  <a:pt x="216763" y="228604"/>
                  <a:pt x="111961" y="333406"/>
                  <a:pt x="111961" y="462686"/>
                </a:cubicBezTo>
                <a:lnTo>
                  <a:pt x="111961" y="529971"/>
                </a:lnTo>
                <a:lnTo>
                  <a:pt x="118083" y="469243"/>
                </a:lnTo>
                <a:cubicBezTo>
                  <a:pt x="146185" y="331911"/>
                  <a:pt x="267697" y="228604"/>
                  <a:pt x="413337" y="228604"/>
                </a:cubicBezTo>
                <a:close/>
                <a:moveTo>
                  <a:pt x="650517" y="0"/>
                </a:moveTo>
                <a:lnTo>
                  <a:pt x="3252506" y="0"/>
                </a:lnTo>
                <a:cubicBezTo>
                  <a:pt x="3611777" y="0"/>
                  <a:pt x="3903023" y="291246"/>
                  <a:pt x="3903023" y="650517"/>
                </a:cubicBezTo>
                <a:lnTo>
                  <a:pt x="3903023" y="3559498"/>
                </a:lnTo>
                <a:cubicBezTo>
                  <a:pt x="3903023" y="3918769"/>
                  <a:pt x="3611777" y="4210015"/>
                  <a:pt x="3252506" y="4210015"/>
                </a:cubicBezTo>
                <a:lnTo>
                  <a:pt x="650517" y="4210015"/>
                </a:lnTo>
                <a:cubicBezTo>
                  <a:pt x="291246" y="4210015"/>
                  <a:pt x="0" y="3918769"/>
                  <a:pt x="0" y="3559498"/>
                </a:cubicBezTo>
                <a:lnTo>
                  <a:pt x="0" y="650517"/>
                </a:lnTo>
                <a:cubicBezTo>
                  <a:pt x="0" y="291246"/>
                  <a:pt x="291246" y="0"/>
                  <a:pt x="650517" y="0"/>
                </a:cubicBezTo>
                <a:close/>
              </a:path>
            </a:pathLst>
          </a:custGeom>
          <a:solidFill>
            <a:srgbClr val="FCE8D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6FEEBE-EE0F-3814-932A-251BE3D454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1916" y="512596"/>
            <a:ext cx="3521884" cy="56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9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  <a:endParaRPr lang="ru-RU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 </a:t>
            </a:r>
            <a:r>
              <a:rPr lang="it-IT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it-IT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it-IT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endParaRPr lang="it-IT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(coro)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coro.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((value,))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70304624-CD26-4476-305E-524C0693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FBF1-018C-4208-97E7-B4EDA6E185F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DFA372-B425-192C-66BE-99DEAB14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BDA2DF-F960-05CB-AD6D-A070CEE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35</a:t>
            </a:fld>
            <a:endParaRPr lang="en-US"/>
          </a:p>
        </p:txBody>
      </p:sp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52044B07-AA2F-A028-EA91-90C997363BFB}"/>
              </a:ext>
            </a:extLst>
          </p:cNvPr>
          <p:cNvSpPr/>
          <p:nvPr/>
        </p:nvSpPr>
        <p:spPr>
          <a:xfrm>
            <a:off x="633351" y="3740727"/>
            <a:ext cx="5969330" cy="2771466"/>
          </a:xfrm>
          <a:custGeom>
            <a:avLst/>
            <a:gdLst>
              <a:gd name="connsiteX0" fmla="*/ 408964 w 3903023"/>
              <a:gd name="connsiteY0" fmla="*/ 4162513 h 4210015"/>
              <a:gd name="connsiteX1" fmla="*/ 3494059 w 3903023"/>
              <a:gd name="connsiteY1" fmla="*/ 4162513 h 4210015"/>
              <a:gd name="connsiteX2" fmla="*/ 3383608 w 3903023"/>
              <a:gd name="connsiteY2" fmla="*/ 4196799 h 4210015"/>
              <a:gd name="connsiteX3" fmla="*/ 3252506 w 3903023"/>
              <a:gd name="connsiteY3" fmla="*/ 4210015 h 4210015"/>
              <a:gd name="connsiteX4" fmla="*/ 650517 w 3903023"/>
              <a:gd name="connsiteY4" fmla="*/ 4210015 h 4210015"/>
              <a:gd name="connsiteX5" fmla="*/ 519415 w 3903023"/>
              <a:gd name="connsiteY5" fmla="*/ 4196799 h 4210015"/>
              <a:gd name="connsiteX6" fmla="*/ 3867397 w 3903023"/>
              <a:gd name="connsiteY6" fmla="*/ 3762793 h 4210015"/>
              <a:gd name="connsiteX7" fmla="*/ 3867397 w 3903023"/>
              <a:gd name="connsiteY7" fmla="*/ 4018027 h 4210015"/>
              <a:gd name="connsiteX8" fmla="*/ 3722911 w 3903023"/>
              <a:gd name="connsiteY8" fmla="*/ 4162513 h 4210015"/>
              <a:gd name="connsiteX9" fmla="*/ 3494059 w 3903023"/>
              <a:gd name="connsiteY9" fmla="*/ 4162513 h 4210015"/>
              <a:gd name="connsiteX10" fmla="*/ 3505717 w 3903023"/>
              <a:gd name="connsiteY10" fmla="*/ 4158895 h 4210015"/>
              <a:gd name="connsiteX11" fmla="*/ 3851902 w 3903023"/>
              <a:gd name="connsiteY11" fmla="*/ 3812709 h 4210015"/>
              <a:gd name="connsiteX12" fmla="*/ 0 w 3903023"/>
              <a:gd name="connsiteY12" fmla="*/ 3559498 h 4210015"/>
              <a:gd name="connsiteX13" fmla="*/ 397306 w 3903023"/>
              <a:gd name="connsiteY13" fmla="*/ 4158895 h 4210015"/>
              <a:gd name="connsiteX14" fmla="*/ 408964 w 3903023"/>
              <a:gd name="connsiteY14" fmla="*/ 4162513 h 4210015"/>
              <a:gd name="connsiteX15" fmla="*/ 144486 w 3903023"/>
              <a:gd name="connsiteY15" fmla="*/ 4162513 h 4210015"/>
              <a:gd name="connsiteX16" fmla="*/ 0 w 3903023"/>
              <a:gd name="connsiteY16" fmla="*/ 4018027 h 4210015"/>
              <a:gd name="connsiteX17" fmla="*/ 215591 w 3903023"/>
              <a:gd name="connsiteY17" fmla="*/ 273521 h 4210015"/>
              <a:gd name="connsiteX18" fmla="*/ 180522 w 3903023"/>
              <a:gd name="connsiteY18" fmla="*/ 297165 h 4210015"/>
              <a:gd name="connsiteX19" fmla="*/ 111961 w 3903023"/>
              <a:gd name="connsiteY19" fmla="*/ 462686 h 4210015"/>
              <a:gd name="connsiteX20" fmla="*/ 111961 w 3903023"/>
              <a:gd name="connsiteY20" fmla="*/ 472583 h 4210015"/>
              <a:gd name="connsiteX21" fmla="*/ 183421 w 3903023"/>
              <a:gd name="connsiteY21" fmla="*/ 300064 h 4210015"/>
              <a:gd name="connsiteX22" fmla="*/ 346043 w 3903023"/>
              <a:gd name="connsiteY22" fmla="*/ 228604 h 4210015"/>
              <a:gd name="connsiteX23" fmla="*/ 254928 w 3903023"/>
              <a:gd name="connsiteY23" fmla="*/ 246999 h 4210015"/>
              <a:gd name="connsiteX24" fmla="*/ 224049 w 3903023"/>
              <a:gd name="connsiteY24" fmla="*/ 267819 h 4210015"/>
              <a:gd name="connsiteX25" fmla="*/ 260972 w 3903023"/>
              <a:gd name="connsiteY25" fmla="*/ 247777 h 4210015"/>
              <a:gd name="connsiteX26" fmla="*/ 355940 w 3903023"/>
              <a:gd name="connsiteY26" fmla="*/ 228604 h 4210015"/>
              <a:gd name="connsiteX27" fmla="*/ 650517 w 3903023"/>
              <a:gd name="connsiteY27" fmla="*/ 0 h 4210015"/>
              <a:gd name="connsiteX28" fmla="*/ 3252506 w 3903023"/>
              <a:gd name="connsiteY28" fmla="*/ 0 h 4210015"/>
              <a:gd name="connsiteX29" fmla="*/ 3903023 w 3903023"/>
              <a:gd name="connsiteY29" fmla="*/ 650517 h 4210015"/>
              <a:gd name="connsiteX30" fmla="*/ 3903023 w 3903023"/>
              <a:gd name="connsiteY30" fmla="*/ 3559498 h 4210015"/>
              <a:gd name="connsiteX31" fmla="*/ 3889807 w 3903023"/>
              <a:gd name="connsiteY31" fmla="*/ 3690600 h 4210015"/>
              <a:gd name="connsiteX32" fmla="*/ 3867397 w 3903023"/>
              <a:gd name="connsiteY32" fmla="*/ 3762793 h 4210015"/>
              <a:gd name="connsiteX33" fmla="*/ 3867397 w 3903023"/>
              <a:gd name="connsiteY33" fmla="*/ 3440101 h 4210015"/>
              <a:gd name="connsiteX34" fmla="*/ 3722911 w 3903023"/>
              <a:gd name="connsiteY34" fmla="*/ 3295615 h 4210015"/>
              <a:gd name="connsiteX35" fmla="*/ 144486 w 3903023"/>
              <a:gd name="connsiteY35" fmla="*/ 3295615 h 4210015"/>
              <a:gd name="connsiteX36" fmla="*/ 0 w 3903023"/>
              <a:gd name="connsiteY36" fmla="*/ 3440101 h 4210015"/>
              <a:gd name="connsiteX37" fmla="*/ 0 w 3903023"/>
              <a:gd name="connsiteY37" fmla="*/ 650517 h 4210015"/>
              <a:gd name="connsiteX38" fmla="*/ 650517 w 3903023"/>
              <a:gd name="connsiteY38" fmla="*/ 0 h 421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03023" h="4210015">
                <a:moveTo>
                  <a:pt x="408964" y="4162513"/>
                </a:moveTo>
                <a:lnTo>
                  <a:pt x="3494059" y="4162513"/>
                </a:lnTo>
                <a:lnTo>
                  <a:pt x="3383608" y="4196799"/>
                </a:lnTo>
                <a:cubicBezTo>
                  <a:pt x="3341261" y="4205465"/>
                  <a:pt x="3297415" y="4210015"/>
                  <a:pt x="3252506" y="4210015"/>
                </a:cubicBezTo>
                <a:lnTo>
                  <a:pt x="650517" y="4210015"/>
                </a:lnTo>
                <a:cubicBezTo>
                  <a:pt x="605608" y="4210015"/>
                  <a:pt x="561762" y="4205465"/>
                  <a:pt x="519415" y="4196799"/>
                </a:cubicBezTo>
                <a:close/>
                <a:moveTo>
                  <a:pt x="3867397" y="3762793"/>
                </a:moveTo>
                <a:lnTo>
                  <a:pt x="3867397" y="4018027"/>
                </a:lnTo>
                <a:cubicBezTo>
                  <a:pt x="3867397" y="4097824"/>
                  <a:pt x="3802708" y="4162513"/>
                  <a:pt x="3722911" y="4162513"/>
                </a:cubicBezTo>
                <a:lnTo>
                  <a:pt x="3494059" y="4162513"/>
                </a:lnTo>
                <a:lnTo>
                  <a:pt x="3505717" y="4158895"/>
                </a:lnTo>
                <a:cubicBezTo>
                  <a:pt x="3661371" y="4093059"/>
                  <a:pt x="3786067" y="3968363"/>
                  <a:pt x="3851902" y="3812709"/>
                </a:cubicBezTo>
                <a:close/>
                <a:moveTo>
                  <a:pt x="0" y="3559498"/>
                </a:moveTo>
                <a:cubicBezTo>
                  <a:pt x="0" y="3828952"/>
                  <a:pt x="163826" y="4060141"/>
                  <a:pt x="397306" y="4158895"/>
                </a:cubicBezTo>
                <a:lnTo>
                  <a:pt x="408964" y="4162513"/>
                </a:lnTo>
                <a:lnTo>
                  <a:pt x="144486" y="4162513"/>
                </a:lnTo>
                <a:cubicBezTo>
                  <a:pt x="64689" y="4162513"/>
                  <a:pt x="0" y="4097824"/>
                  <a:pt x="0" y="4018027"/>
                </a:cubicBezTo>
                <a:close/>
                <a:moveTo>
                  <a:pt x="215591" y="273521"/>
                </a:moveTo>
                <a:lnTo>
                  <a:pt x="180522" y="297165"/>
                </a:lnTo>
                <a:cubicBezTo>
                  <a:pt x="138162" y="339526"/>
                  <a:pt x="111961" y="398046"/>
                  <a:pt x="111961" y="462686"/>
                </a:cubicBezTo>
                <a:lnTo>
                  <a:pt x="111961" y="472583"/>
                </a:lnTo>
                <a:cubicBezTo>
                  <a:pt x="111961" y="405210"/>
                  <a:pt x="139269" y="344215"/>
                  <a:pt x="183421" y="300064"/>
                </a:cubicBezTo>
                <a:close/>
                <a:moveTo>
                  <a:pt x="346043" y="228604"/>
                </a:moveTo>
                <a:cubicBezTo>
                  <a:pt x="313723" y="228604"/>
                  <a:pt x="282933" y="235154"/>
                  <a:pt x="254928" y="246999"/>
                </a:cubicBezTo>
                <a:lnTo>
                  <a:pt x="224049" y="267819"/>
                </a:lnTo>
                <a:lnTo>
                  <a:pt x="260972" y="247777"/>
                </a:lnTo>
                <a:cubicBezTo>
                  <a:pt x="290162" y="235431"/>
                  <a:pt x="322254" y="228604"/>
                  <a:pt x="355940" y="228604"/>
                </a:cubicBezTo>
                <a:close/>
                <a:moveTo>
                  <a:pt x="650517" y="0"/>
                </a:moveTo>
                <a:lnTo>
                  <a:pt x="3252506" y="0"/>
                </a:lnTo>
                <a:cubicBezTo>
                  <a:pt x="3611777" y="0"/>
                  <a:pt x="3903023" y="291246"/>
                  <a:pt x="3903023" y="650517"/>
                </a:cubicBezTo>
                <a:lnTo>
                  <a:pt x="3903023" y="3559498"/>
                </a:lnTo>
                <a:cubicBezTo>
                  <a:pt x="3903023" y="3604407"/>
                  <a:pt x="3898473" y="3648253"/>
                  <a:pt x="3889807" y="3690600"/>
                </a:cubicBezTo>
                <a:lnTo>
                  <a:pt x="3867397" y="3762793"/>
                </a:lnTo>
                <a:lnTo>
                  <a:pt x="3867397" y="3440101"/>
                </a:lnTo>
                <a:cubicBezTo>
                  <a:pt x="3867397" y="3360304"/>
                  <a:pt x="3802708" y="3295615"/>
                  <a:pt x="3722911" y="3295615"/>
                </a:cubicBezTo>
                <a:lnTo>
                  <a:pt x="144486" y="3295615"/>
                </a:lnTo>
                <a:cubicBezTo>
                  <a:pt x="64689" y="3295615"/>
                  <a:pt x="0" y="3360304"/>
                  <a:pt x="0" y="3440101"/>
                </a:cubicBezTo>
                <a:lnTo>
                  <a:pt x="0" y="650517"/>
                </a:lnTo>
                <a:cubicBezTo>
                  <a:pt x="0" y="291246"/>
                  <a:pt x="291246" y="0"/>
                  <a:pt x="650517" y="0"/>
                </a:cubicBezTo>
                <a:close/>
              </a:path>
            </a:pathLst>
          </a:custGeom>
          <a:solidFill>
            <a:srgbClr val="FCE8D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F67261-24E2-13D6-23EE-FB05B1C1A7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1916" y="512596"/>
            <a:ext cx="3521884" cy="56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3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5AFBBA-D156-53E5-2485-469ED67A1A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39887" y="2064277"/>
            <a:ext cx="4191004" cy="1504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DBDBDB"/>
                </a:solidFill>
                <a:latin typeface="Consolas" panose="020B0609020204030204" pitchFamily="49" charset="0"/>
              </a:rPr>
              <a:t>		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>
                <a:solidFill>
                  <a:srgbClr val="66D9EF"/>
                </a:solidFill>
                <a:latin typeface="Consolas" panose="020B0609020204030204" pitchFamily="49" charset="0"/>
              </a:rPr>
              <a:t>next(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_attr)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# setter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DBDBDB"/>
                </a:solidFill>
                <a:latin typeface="Consolas" panose="020B0609020204030204" pitchFamily="49" charset="0"/>
              </a:rPr>
              <a:t>		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_attr.send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((val, )) #getter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435F-2476-43A9-8006-C81DF308B29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36</a:t>
            </a:fld>
            <a:endParaRPr lang="en-US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DBB81FC4-9086-86C2-4DC5-480D1199E4FF}"/>
              </a:ext>
            </a:extLst>
          </p:cNvPr>
          <p:cNvSpPr/>
          <p:nvPr/>
        </p:nvSpPr>
        <p:spPr>
          <a:xfrm>
            <a:off x="404136" y="2292096"/>
            <a:ext cx="10178520" cy="4759402"/>
          </a:xfrm>
          <a:custGeom>
            <a:avLst/>
            <a:gdLst>
              <a:gd name="connsiteX0" fmla="*/ 516366 w 9349464"/>
              <a:gd name="connsiteY0" fmla="*/ 109728 h 4096512"/>
              <a:gd name="connsiteX1" fmla="*/ 205464 w 9349464"/>
              <a:gd name="connsiteY1" fmla="*/ 420630 h 4096512"/>
              <a:gd name="connsiteX2" fmla="*/ 205464 w 9349464"/>
              <a:gd name="connsiteY2" fmla="*/ 1664202 h 4096512"/>
              <a:gd name="connsiteX3" fmla="*/ 516366 w 9349464"/>
              <a:gd name="connsiteY3" fmla="*/ 1975104 h 4096512"/>
              <a:gd name="connsiteX4" fmla="*/ 5490690 w 9349464"/>
              <a:gd name="connsiteY4" fmla="*/ 1975104 h 4096512"/>
              <a:gd name="connsiteX5" fmla="*/ 5801592 w 9349464"/>
              <a:gd name="connsiteY5" fmla="*/ 1664202 h 4096512"/>
              <a:gd name="connsiteX6" fmla="*/ 5801592 w 9349464"/>
              <a:gd name="connsiteY6" fmla="*/ 420630 h 4096512"/>
              <a:gd name="connsiteX7" fmla="*/ 5490690 w 9349464"/>
              <a:gd name="connsiteY7" fmla="*/ 109728 h 4096512"/>
              <a:gd name="connsiteX8" fmla="*/ 682766 w 9349464"/>
              <a:gd name="connsiteY8" fmla="*/ 0 h 4096512"/>
              <a:gd name="connsiteX9" fmla="*/ 8666698 w 9349464"/>
              <a:gd name="connsiteY9" fmla="*/ 0 h 4096512"/>
              <a:gd name="connsiteX10" fmla="*/ 9349464 w 9349464"/>
              <a:gd name="connsiteY10" fmla="*/ 682766 h 4096512"/>
              <a:gd name="connsiteX11" fmla="*/ 9349464 w 9349464"/>
              <a:gd name="connsiteY11" fmla="*/ 3413746 h 4096512"/>
              <a:gd name="connsiteX12" fmla="*/ 8666698 w 9349464"/>
              <a:gd name="connsiteY12" fmla="*/ 4096512 h 4096512"/>
              <a:gd name="connsiteX13" fmla="*/ 682766 w 9349464"/>
              <a:gd name="connsiteY13" fmla="*/ 4096512 h 4096512"/>
              <a:gd name="connsiteX14" fmla="*/ 0 w 9349464"/>
              <a:gd name="connsiteY14" fmla="*/ 3413746 h 4096512"/>
              <a:gd name="connsiteX15" fmla="*/ 0 w 9349464"/>
              <a:gd name="connsiteY15" fmla="*/ 682766 h 4096512"/>
              <a:gd name="connsiteX16" fmla="*/ 682766 w 9349464"/>
              <a:gd name="connsiteY16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49464" h="4096512">
                <a:moveTo>
                  <a:pt x="516366" y="109728"/>
                </a:moveTo>
                <a:cubicBezTo>
                  <a:pt x="344660" y="109728"/>
                  <a:pt x="205464" y="248924"/>
                  <a:pt x="205464" y="420630"/>
                </a:cubicBezTo>
                <a:lnTo>
                  <a:pt x="205464" y="1664202"/>
                </a:lnTo>
                <a:cubicBezTo>
                  <a:pt x="205464" y="1835908"/>
                  <a:pt x="344660" y="1975104"/>
                  <a:pt x="516366" y="1975104"/>
                </a:cubicBezTo>
                <a:lnTo>
                  <a:pt x="5490690" y="1975104"/>
                </a:lnTo>
                <a:cubicBezTo>
                  <a:pt x="5662396" y="1975104"/>
                  <a:pt x="5801592" y="1835908"/>
                  <a:pt x="5801592" y="1664202"/>
                </a:cubicBezTo>
                <a:lnTo>
                  <a:pt x="5801592" y="420630"/>
                </a:lnTo>
                <a:cubicBezTo>
                  <a:pt x="5801592" y="248924"/>
                  <a:pt x="5662396" y="109728"/>
                  <a:pt x="5490690" y="109728"/>
                </a:cubicBezTo>
                <a:close/>
                <a:moveTo>
                  <a:pt x="682766" y="0"/>
                </a:moveTo>
                <a:lnTo>
                  <a:pt x="8666698" y="0"/>
                </a:lnTo>
                <a:cubicBezTo>
                  <a:pt x="9043779" y="0"/>
                  <a:pt x="9349464" y="305685"/>
                  <a:pt x="9349464" y="682766"/>
                </a:cubicBezTo>
                <a:lnTo>
                  <a:pt x="9349464" y="3413746"/>
                </a:lnTo>
                <a:cubicBezTo>
                  <a:pt x="9349464" y="3790827"/>
                  <a:pt x="9043779" y="4096512"/>
                  <a:pt x="8666698" y="4096512"/>
                </a:cubicBezTo>
                <a:lnTo>
                  <a:pt x="682766" y="4096512"/>
                </a:lnTo>
                <a:cubicBezTo>
                  <a:pt x="305685" y="4096512"/>
                  <a:pt x="0" y="3790827"/>
                  <a:pt x="0" y="3413746"/>
                </a:cubicBezTo>
                <a:lnTo>
                  <a:pt x="0" y="682766"/>
                </a:lnTo>
                <a:cubicBezTo>
                  <a:pt x="0" y="305685"/>
                  <a:pt x="305685" y="0"/>
                  <a:pt x="682766" y="0"/>
                </a:cubicBezTo>
                <a:close/>
              </a:path>
            </a:pathLst>
          </a:cu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val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(val,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val[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DBDBDB"/>
                </a:solidFill>
                <a:latin typeface="Consolas" panose="020B0609020204030204" pitchFamily="49" charset="0"/>
              </a:rPr>
              <a:t>		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>
                <a:solidFill>
                  <a:srgbClr val="66D9EF"/>
                </a:solidFill>
                <a:latin typeface="Consolas" panose="020B0609020204030204" pitchFamily="49" charset="0"/>
              </a:rPr>
              <a:t>next(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_attr)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# setter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DBDBDB"/>
                </a:solidFill>
                <a:latin typeface="Consolas" panose="020B0609020204030204" pitchFamily="49" charset="0"/>
              </a:rPr>
              <a:t>		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_attr.send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((val, )) #getter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800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1321-65C5-43D8-8792-0E8E1456D258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37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4AD75F-C20D-A4AA-1106-96CD1553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39887" y="2064277"/>
            <a:ext cx="4191004" cy="1504950"/>
          </a:xfrm>
          <a:prstGeom prst="rect">
            <a:avLst/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90A5B63-9F2E-AFF0-32AE-7A0DFA02C48B}"/>
              </a:ext>
            </a:extLst>
          </p:cNvPr>
          <p:cNvSpPr/>
          <p:nvPr/>
        </p:nvSpPr>
        <p:spPr>
          <a:xfrm>
            <a:off x="404136" y="2170175"/>
            <a:ext cx="10032216" cy="4322699"/>
          </a:xfrm>
          <a:custGeom>
            <a:avLst/>
            <a:gdLst>
              <a:gd name="connsiteX0" fmla="*/ 575293 w 9349464"/>
              <a:gd name="connsiteY0" fmla="*/ 2279904 h 4096512"/>
              <a:gd name="connsiteX1" fmla="*/ 303000 w 9349464"/>
              <a:gd name="connsiteY1" fmla="*/ 2552197 h 4096512"/>
              <a:gd name="connsiteX2" fmla="*/ 303000 w 9349464"/>
              <a:gd name="connsiteY2" fmla="*/ 3641339 h 4096512"/>
              <a:gd name="connsiteX3" fmla="*/ 575293 w 9349464"/>
              <a:gd name="connsiteY3" fmla="*/ 3913632 h 4096512"/>
              <a:gd name="connsiteX4" fmla="*/ 8769155 w 9349464"/>
              <a:gd name="connsiteY4" fmla="*/ 3913632 h 4096512"/>
              <a:gd name="connsiteX5" fmla="*/ 9041448 w 9349464"/>
              <a:gd name="connsiteY5" fmla="*/ 3641339 h 4096512"/>
              <a:gd name="connsiteX6" fmla="*/ 9041448 w 9349464"/>
              <a:gd name="connsiteY6" fmla="*/ 2552197 h 4096512"/>
              <a:gd name="connsiteX7" fmla="*/ 8769155 w 9349464"/>
              <a:gd name="connsiteY7" fmla="*/ 2279904 h 4096512"/>
              <a:gd name="connsiteX8" fmla="*/ 682766 w 9349464"/>
              <a:gd name="connsiteY8" fmla="*/ 0 h 4096512"/>
              <a:gd name="connsiteX9" fmla="*/ 8666698 w 9349464"/>
              <a:gd name="connsiteY9" fmla="*/ 0 h 4096512"/>
              <a:gd name="connsiteX10" fmla="*/ 9349464 w 9349464"/>
              <a:gd name="connsiteY10" fmla="*/ 682766 h 4096512"/>
              <a:gd name="connsiteX11" fmla="*/ 9349464 w 9349464"/>
              <a:gd name="connsiteY11" fmla="*/ 3413746 h 4096512"/>
              <a:gd name="connsiteX12" fmla="*/ 8666698 w 9349464"/>
              <a:gd name="connsiteY12" fmla="*/ 4096512 h 4096512"/>
              <a:gd name="connsiteX13" fmla="*/ 682766 w 9349464"/>
              <a:gd name="connsiteY13" fmla="*/ 4096512 h 4096512"/>
              <a:gd name="connsiteX14" fmla="*/ 0 w 9349464"/>
              <a:gd name="connsiteY14" fmla="*/ 3413746 h 4096512"/>
              <a:gd name="connsiteX15" fmla="*/ 0 w 9349464"/>
              <a:gd name="connsiteY15" fmla="*/ 682766 h 4096512"/>
              <a:gd name="connsiteX16" fmla="*/ 682766 w 9349464"/>
              <a:gd name="connsiteY16" fmla="*/ 0 h 409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349464" h="4096512">
                <a:moveTo>
                  <a:pt x="575293" y="2279904"/>
                </a:moveTo>
                <a:cubicBezTo>
                  <a:pt x="424910" y="2279904"/>
                  <a:pt x="303000" y="2401814"/>
                  <a:pt x="303000" y="2552197"/>
                </a:cubicBezTo>
                <a:lnTo>
                  <a:pt x="303000" y="3641339"/>
                </a:lnTo>
                <a:cubicBezTo>
                  <a:pt x="303000" y="3791722"/>
                  <a:pt x="424910" y="3913632"/>
                  <a:pt x="575293" y="3913632"/>
                </a:cubicBezTo>
                <a:lnTo>
                  <a:pt x="8769155" y="3913632"/>
                </a:lnTo>
                <a:cubicBezTo>
                  <a:pt x="8919538" y="3913632"/>
                  <a:pt x="9041448" y="3791722"/>
                  <a:pt x="9041448" y="3641339"/>
                </a:cubicBezTo>
                <a:lnTo>
                  <a:pt x="9041448" y="2552197"/>
                </a:lnTo>
                <a:cubicBezTo>
                  <a:pt x="9041448" y="2401814"/>
                  <a:pt x="8919538" y="2279904"/>
                  <a:pt x="8769155" y="2279904"/>
                </a:cubicBezTo>
                <a:close/>
                <a:moveTo>
                  <a:pt x="682766" y="0"/>
                </a:moveTo>
                <a:lnTo>
                  <a:pt x="8666698" y="0"/>
                </a:lnTo>
                <a:cubicBezTo>
                  <a:pt x="9043779" y="0"/>
                  <a:pt x="9349464" y="305685"/>
                  <a:pt x="9349464" y="682766"/>
                </a:cubicBezTo>
                <a:lnTo>
                  <a:pt x="9349464" y="3413746"/>
                </a:lnTo>
                <a:cubicBezTo>
                  <a:pt x="9349464" y="3790827"/>
                  <a:pt x="9043779" y="4096512"/>
                  <a:pt x="8666698" y="4096512"/>
                </a:cubicBezTo>
                <a:lnTo>
                  <a:pt x="682766" y="4096512"/>
                </a:lnTo>
                <a:cubicBezTo>
                  <a:pt x="305685" y="4096512"/>
                  <a:pt x="0" y="3790827"/>
                  <a:pt x="0" y="3413746"/>
                </a:cubicBezTo>
                <a:lnTo>
                  <a:pt x="0" y="682766"/>
                </a:lnTo>
                <a:cubicBezTo>
                  <a:pt x="0" y="305685"/>
                  <a:pt x="305685" y="0"/>
                  <a:pt x="682766" y="0"/>
                </a:cubicBezTo>
                <a:close/>
              </a:path>
            </a:pathLst>
          </a:cu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 (read &amp; write)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._attr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(attr)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 = 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4EB1-0C1B-48F1-ABBB-FAA67582E86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D457-6B9E-4338-CC79-3B144455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 rot="16200000">
            <a:off x="8014628" y="2637195"/>
            <a:ext cx="3768890" cy="1842655"/>
          </a:xfrm>
          <a:prstGeom prst="rect">
            <a:avLst/>
          </a:prstGeom>
        </p:spPr>
      </p:pic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61F26818-3C5C-2D08-63F7-D892F9792238}"/>
              </a:ext>
            </a:extLst>
          </p:cNvPr>
          <p:cNvSpPr/>
          <p:nvPr/>
        </p:nvSpPr>
        <p:spPr>
          <a:xfrm>
            <a:off x="132735" y="1491189"/>
            <a:ext cx="7669353" cy="5230286"/>
          </a:xfrm>
          <a:custGeom>
            <a:avLst/>
            <a:gdLst>
              <a:gd name="connsiteX0" fmla="*/ 338922 w 6505571"/>
              <a:gd name="connsiteY0" fmla="*/ 676824 h 4493975"/>
              <a:gd name="connsiteX1" fmla="*/ 73741 w 6505571"/>
              <a:gd name="connsiteY1" fmla="*/ 942005 h 4493975"/>
              <a:gd name="connsiteX2" fmla="*/ 73741 w 6505571"/>
              <a:gd name="connsiteY2" fmla="*/ 2002696 h 4493975"/>
              <a:gd name="connsiteX3" fmla="*/ 338922 w 6505571"/>
              <a:gd name="connsiteY3" fmla="*/ 2267877 h 4493975"/>
              <a:gd name="connsiteX4" fmla="*/ 5530935 w 6505571"/>
              <a:gd name="connsiteY4" fmla="*/ 2267877 h 4493975"/>
              <a:gd name="connsiteX5" fmla="*/ 5796116 w 6505571"/>
              <a:gd name="connsiteY5" fmla="*/ 2002696 h 4493975"/>
              <a:gd name="connsiteX6" fmla="*/ 5796116 w 6505571"/>
              <a:gd name="connsiteY6" fmla="*/ 942005 h 4493975"/>
              <a:gd name="connsiteX7" fmla="*/ 5530935 w 6505571"/>
              <a:gd name="connsiteY7" fmla="*/ 676824 h 4493975"/>
              <a:gd name="connsiteX8" fmla="*/ 167248 w 6505571"/>
              <a:gd name="connsiteY8" fmla="*/ 32211 h 4493975"/>
              <a:gd name="connsiteX9" fmla="*/ 183560 w 6505571"/>
              <a:gd name="connsiteY9" fmla="*/ 32211 h 4493975"/>
              <a:gd name="connsiteX10" fmla="*/ 141746 w 6505571"/>
              <a:gd name="connsiteY10" fmla="*/ 54907 h 4493975"/>
              <a:gd name="connsiteX11" fmla="*/ 94564 w 6505571"/>
              <a:gd name="connsiteY11" fmla="*/ 93836 h 4493975"/>
              <a:gd name="connsiteX12" fmla="*/ 97698 w 6505571"/>
              <a:gd name="connsiteY12" fmla="*/ 78312 h 4493975"/>
              <a:gd name="connsiteX13" fmla="*/ 167248 w 6505571"/>
              <a:gd name="connsiteY13" fmla="*/ 32211 h 4493975"/>
              <a:gd name="connsiteX14" fmla="*/ 321499 w 6505571"/>
              <a:gd name="connsiteY14" fmla="*/ 0 h 4493975"/>
              <a:gd name="connsiteX15" fmla="*/ 6184072 w 6505571"/>
              <a:gd name="connsiteY15" fmla="*/ 0 h 4493975"/>
              <a:gd name="connsiteX16" fmla="*/ 6505571 w 6505571"/>
              <a:gd name="connsiteY16" fmla="*/ 321499 h 4493975"/>
              <a:gd name="connsiteX17" fmla="*/ 6505571 w 6505571"/>
              <a:gd name="connsiteY17" fmla="*/ 4172476 h 4493975"/>
              <a:gd name="connsiteX18" fmla="*/ 6184072 w 6505571"/>
              <a:gd name="connsiteY18" fmla="*/ 4493975 h 4493975"/>
              <a:gd name="connsiteX19" fmla="*/ 321499 w 6505571"/>
              <a:gd name="connsiteY19" fmla="*/ 4493975 h 4493975"/>
              <a:gd name="connsiteX20" fmla="*/ 0 w 6505571"/>
              <a:gd name="connsiteY20" fmla="*/ 4172476 h 4493975"/>
              <a:gd name="connsiteX21" fmla="*/ 0 w 6505571"/>
              <a:gd name="connsiteY21" fmla="*/ 321499 h 4493975"/>
              <a:gd name="connsiteX22" fmla="*/ 94165 w 6505571"/>
              <a:gd name="connsiteY22" fmla="*/ 94165 h 4493975"/>
              <a:gd name="connsiteX23" fmla="*/ 94564 w 6505571"/>
              <a:gd name="connsiteY23" fmla="*/ 93836 h 4493975"/>
              <a:gd name="connsiteX24" fmla="*/ 91766 w 6505571"/>
              <a:gd name="connsiteY24" fmla="*/ 107693 h 4493975"/>
              <a:gd name="connsiteX25" fmla="*/ 91766 w 6505571"/>
              <a:gd name="connsiteY25" fmla="*/ 409613 h 4493975"/>
              <a:gd name="connsiteX26" fmla="*/ 167248 w 6505571"/>
              <a:gd name="connsiteY26" fmla="*/ 485095 h 4493975"/>
              <a:gd name="connsiteX27" fmla="*/ 4216299 w 6505571"/>
              <a:gd name="connsiteY27" fmla="*/ 485095 h 4493975"/>
              <a:gd name="connsiteX28" fmla="*/ 4291781 w 6505571"/>
              <a:gd name="connsiteY28" fmla="*/ 409613 h 4493975"/>
              <a:gd name="connsiteX29" fmla="*/ 4291781 w 6505571"/>
              <a:gd name="connsiteY29" fmla="*/ 107693 h 4493975"/>
              <a:gd name="connsiteX30" fmla="*/ 4216299 w 6505571"/>
              <a:gd name="connsiteY30" fmla="*/ 32211 h 4493975"/>
              <a:gd name="connsiteX31" fmla="*/ 183560 w 6505571"/>
              <a:gd name="connsiteY31" fmla="*/ 32211 h 4493975"/>
              <a:gd name="connsiteX32" fmla="*/ 196357 w 6505571"/>
              <a:gd name="connsiteY32" fmla="*/ 25265 h 4493975"/>
              <a:gd name="connsiteX33" fmla="*/ 321499 w 6505571"/>
              <a:gd name="connsiteY33" fmla="*/ 0 h 449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05571" h="4493975">
                <a:moveTo>
                  <a:pt x="338922" y="676824"/>
                </a:moveTo>
                <a:cubicBezTo>
                  <a:pt x="192467" y="676824"/>
                  <a:pt x="73741" y="795550"/>
                  <a:pt x="73741" y="942005"/>
                </a:cubicBezTo>
                <a:lnTo>
                  <a:pt x="73741" y="2002696"/>
                </a:lnTo>
                <a:cubicBezTo>
                  <a:pt x="73741" y="2149151"/>
                  <a:pt x="192467" y="2267877"/>
                  <a:pt x="338922" y="2267877"/>
                </a:cubicBezTo>
                <a:lnTo>
                  <a:pt x="5530935" y="2267877"/>
                </a:lnTo>
                <a:cubicBezTo>
                  <a:pt x="5677390" y="2267877"/>
                  <a:pt x="5796116" y="2149151"/>
                  <a:pt x="5796116" y="2002696"/>
                </a:cubicBezTo>
                <a:lnTo>
                  <a:pt x="5796116" y="942005"/>
                </a:lnTo>
                <a:cubicBezTo>
                  <a:pt x="5796116" y="795550"/>
                  <a:pt x="5677390" y="676824"/>
                  <a:pt x="5530935" y="676824"/>
                </a:cubicBezTo>
                <a:close/>
                <a:moveTo>
                  <a:pt x="167248" y="32211"/>
                </a:moveTo>
                <a:lnTo>
                  <a:pt x="183560" y="32211"/>
                </a:lnTo>
                <a:lnTo>
                  <a:pt x="141746" y="54907"/>
                </a:lnTo>
                <a:lnTo>
                  <a:pt x="94564" y="93836"/>
                </a:lnTo>
                <a:lnTo>
                  <a:pt x="97698" y="78312"/>
                </a:lnTo>
                <a:cubicBezTo>
                  <a:pt x="109156" y="51220"/>
                  <a:pt x="135982" y="32211"/>
                  <a:pt x="167248" y="32211"/>
                </a:cubicBezTo>
                <a:close/>
                <a:moveTo>
                  <a:pt x="321499" y="0"/>
                </a:moveTo>
                <a:lnTo>
                  <a:pt x="6184072" y="0"/>
                </a:lnTo>
                <a:cubicBezTo>
                  <a:pt x="6361631" y="0"/>
                  <a:pt x="6505571" y="143940"/>
                  <a:pt x="6505571" y="321499"/>
                </a:cubicBezTo>
                <a:lnTo>
                  <a:pt x="6505571" y="4172476"/>
                </a:lnTo>
                <a:cubicBezTo>
                  <a:pt x="6505571" y="4350035"/>
                  <a:pt x="6361631" y="4493975"/>
                  <a:pt x="6184072" y="4493975"/>
                </a:cubicBezTo>
                <a:lnTo>
                  <a:pt x="321499" y="4493975"/>
                </a:lnTo>
                <a:cubicBezTo>
                  <a:pt x="143940" y="4493975"/>
                  <a:pt x="0" y="4350035"/>
                  <a:pt x="0" y="4172476"/>
                </a:cubicBezTo>
                <a:lnTo>
                  <a:pt x="0" y="321499"/>
                </a:lnTo>
                <a:cubicBezTo>
                  <a:pt x="0" y="232720"/>
                  <a:pt x="35985" y="152345"/>
                  <a:pt x="94165" y="94165"/>
                </a:cubicBezTo>
                <a:lnTo>
                  <a:pt x="94564" y="93836"/>
                </a:lnTo>
                <a:lnTo>
                  <a:pt x="91766" y="107693"/>
                </a:lnTo>
                <a:lnTo>
                  <a:pt x="91766" y="409613"/>
                </a:lnTo>
                <a:cubicBezTo>
                  <a:pt x="91766" y="451301"/>
                  <a:pt x="125560" y="485095"/>
                  <a:pt x="167248" y="485095"/>
                </a:cubicBezTo>
                <a:lnTo>
                  <a:pt x="4216299" y="485095"/>
                </a:lnTo>
                <a:cubicBezTo>
                  <a:pt x="4257987" y="485095"/>
                  <a:pt x="4291781" y="451301"/>
                  <a:pt x="4291781" y="409613"/>
                </a:cubicBezTo>
                <a:lnTo>
                  <a:pt x="4291781" y="107693"/>
                </a:lnTo>
                <a:cubicBezTo>
                  <a:pt x="4291781" y="66005"/>
                  <a:pt x="4257987" y="32211"/>
                  <a:pt x="4216299" y="32211"/>
                </a:cubicBezTo>
                <a:lnTo>
                  <a:pt x="183560" y="32211"/>
                </a:lnTo>
                <a:lnTo>
                  <a:pt x="196357" y="25265"/>
                </a:lnTo>
                <a:cubicBezTo>
                  <a:pt x="234821" y="8996"/>
                  <a:pt x="277109" y="0"/>
                  <a:pt x="32149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341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 (read &amp; write)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._attr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(attr)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 = 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value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3E93-CCEA-4D10-A517-6C5FBFF1E440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39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D457-6B9E-4338-CC79-3B144455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 rot="16200000">
            <a:off x="8014628" y="2637195"/>
            <a:ext cx="3768890" cy="1842655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B1C0284-4174-5C77-DCFB-8F7D578C93BA}"/>
              </a:ext>
            </a:extLst>
          </p:cNvPr>
          <p:cNvSpPr/>
          <p:nvPr/>
        </p:nvSpPr>
        <p:spPr>
          <a:xfrm>
            <a:off x="132735" y="1491189"/>
            <a:ext cx="6505571" cy="5366811"/>
          </a:xfrm>
          <a:custGeom>
            <a:avLst/>
            <a:gdLst>
              <a:gd name="connsiteX0" fmla="*/ 265148 w 6505571"/>
              <a:gd name="connsiteY0" fmla="*/ 2320758 h 4493975"/>
              <a:gd name="connsiteX1" fmla="*/ 91766 w 6505571"/>
              <a:gd name="connsiteY1" fmla="*/ 2494140 h 4493975"/>
              <a:gd name="connsiteX2" fmla="*/ 91766 w 6505571"/>
              <a:gd name="connsiteY2" fmla="*/ 3187648 h 4493975"/>
              <a:gd name="connsiteX3" fmla="*/ 265148 w 6505571"/>
              <a:gd name="connsiteY3" fmla="*/ 3361030 h 4493975"/>
              <a:gd name="connsiteX4" fmla="*/ 5622733 w 6505571"/>
              <a:gd name="connsiteY4" fmla="*/ 3361030 h 4493975"/>
              <a:gd name="connsiteX5" fmla="*/ 5796115 w 6505571"/>
              <a:gd name="connsiteY5" fmla="*/ 3187648 h 4493975"/>
              <a:gd name="connsiteX6" fmla="*/ 5796115 w 6505571"/>
              <a:gd name="connsiteY6" fmla="*/ 2494140 h 4493975"/>
              <a:gd name="connsiteX7" fmla="*/ 5622733 w 6505571"/>
              <a:gd name="connsiteY7" fmla="*/ 2320758 h 4493975"/>
              <a:gd name="connsiteX8" fmla="*/ 167248 w 6505571"/>
              <a:gd name="connsiteY8" fmla="*/ 32211 h 4493975"/>
              <a:gd name="connsiteX9" fmla="*/ 183560 w 6505571"/>
              <a:gd name="connsiteY9" fmla="*/ 32211 h 4493975"/>
              <a:gd name="connsiteX10" fmla="*/ 141746 w 6505571"/>
              <a:gd name="connsiteY10" fmla="*/ 54907 h 4493975"/>
              <a:gd name="connsiteX11" fmla="*/ 94564 w 6505571"/>
              <a:gd name="connsiteY11" fmla="*/ 93836 h 4493975"/>
              <a:gd name="connsiteX12" fmla="*/ 97698 w 6505571"/>
              <a:gd name="connsiteY12" fmla="*/ 78312 h 4493975"/>
              <a:gd name="connsiteX13" fmla="*/ 167248 w 6505571"/>
              <a:gd name="connsiteY13" fmla="*/ 32211 h 4493975"/>
              <a:gd name="connsiteX14" fmla="*/ 321499 w 6505571"/>
              <a:gd name="connsiteY14" fmla="*/ 0 h 4493975"/>
              <a:gd name="connsiteX15" fmla="*/ 6184072 w 6505571"/>
              <a:gd name="connsiteY15" fmla="*/ 0 h 4493975"/>
              <a:gd name="connsiteX16" fmla="*/ 6505571 w 6505571"/>
              <a:gd name="connsiteY16" fmla="*/ 321499 h 4493975"/>
              <a:gd name="connsiteX17" fmla="*/ 6505571 w 6505571"/>
              <a:gd name="connsiteY17" fmla="*/ 4172476 h 4493975"/>
              <a:gd name="connsiteX18" fmla="*/ 6184072 w 6505571"/>
              <a:gd name="connsiteY18" fmla="*/ 4493975 h 4493975"/>
              <a:gd name="connsiteX19" fmla="*/ 321499 w 6505571"/>
              <a:gd name="connsiteY19" fmla="*/ 4493975 h 4493975"/>
              <a:gd name="connsiteX20" fmla="*/ 0 w 6505571"/>
              <a:gd name="connsiteY20" fmla="*/ 4172476 h 4493975"/>
              <a:gd name="connsiteX21" fmla="*/ 0 w 6505571"/>
              <a:gd name="connsiteY21" fmla="*/ 321499 h 4493975"/>
              <a:gd name="connsiteX22" fmla="*/ 94165 w 6505571"/>
              <a:gd name="connsiteY22" fmla="*/ 94165 h 4493975"/>
              <a:gd name="connsiteX23" fmla="*/ 94564 w 6505571"/>
              <a:gd name="connsiteY23" fmla="*/ 93836 h 4493975"/>
              <a:gd name="connsiteX24" fmla="*/ 91766 w 6505571"/>
              <a:gd name="connsiteY24" fmla="*/ 107693 h 4493975"/>
              <a:gd name="connsiteX25" fmla="*/ 91766 w 6505571"/>
              <a:gd name="connsiteY25" fmla="*/ 409613 h 4493975"/>
              <a:gd name="connsiteX26" fmla="*/ 167248 w 6505571"/>
              <a:gd name="connsiteY26" fmla="*/ 485095 h 4493975"/>
              <a:gd name="connsiteX27" fmla="*/ 4216299 w 6505571"/>
              <a:gd name="connsiteY27" fmla="*/ 485095 h 4493975"/>
              <a:gd name="connsiteX28" fmla="*/ 4291781 w 6505571"/>
              <a:gd name="connsiteY28" fmla="*/ 409613 h 4493975"/>
              <a:gd name="connsiteX29" fmla="*/ 4291781 w 6505571"/>
              <a:gd name="connsiteY29" fmla="*/ 107693 h 4493975"/>
              <a:gd name="connsiteX30" fmla="*/ 4216299 w 6505571"/>
              <a:gd name="connsiteY30" fmla="*/ 32211 h 4493975"/>
              <a:gd name="connsiteX31" fmla="*/ 183560 w 6505571"/>
              <a:gd name="connsiteY31" fmla="*/ 32211 h 4493975"/>
              <a:gd name="connsiteX32" fmla="*/ 196357 w 6505571"/>
              <a:gd name="connsiteY32" fmla="*/ 25265 h 4493975"/>
              <a:gd name="connsiteX33" fmla="*/ 321499 w 6505571"/>
              <a:gd name="connsiteY33" fmla="*/ 0 h 449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05571" h="4493975">
                <a:moveTo>
                  <a:pt x="265148" y="2320758"/>
                </a:moveTo>
                <a:cubicBezTo>
                  <a:pt x="169392" y="2320758"/>
                  <a:pt x="91766" y="2398384"/>
                  <a:pt x="91766" y="2494140"/>
                </a:cubicBezTo>
                <a:lnTo>
                  <a:pt x="91766" y="3187648"/>
                </a:lnTo>
                <a:cubicBezTo>
                  <a:pt x="91766" y="3283404"/>
                  <a:pt x="169392" y="3361030"/>
                  <a:pt x="265148" y="3361030"/>
                </a:cubicBezTo>
                <a:lnTo>
                  <a:pt x="5622733" y="3361030"/>
                </a:lnTo>
                <a:cubicBezTo>
                  <a:pt x="5718489" y="3361030"/>
                  <a:pt x="5796115" y="3283404"/>
                  <a:pt x="5796115" y="3187648"/>
                </a:cubicBezTo>
                <a:lnTo>
                  <a:pt x="5796115" y="2494140"/>
                </a:lnTo>
                <a:cubicBezTo>
                  <a:pt x="5796115" y="2398384"/>
                  <a:pt x="5718489" y="2320758"/>
                  <a:pt x="5622733" y="2320758"/>
                </a:cubicBezTo>
                <a:close/>
                <a:moveTo>
                  <a:pt x="167248" y="32211"/>
                </a:moveTo>
                <a:lnTo>
                  <a:pt x="183560" y="32211"/>
                </a:lnTo>
                <a:lnTo>
                  <a:pt x="141746" y="54907"/>
                </a:lnTo>
                <a:lnTo>
                  <a:pt x="94564" y="93836"/>
                </a:lnTo>
                <a:lnTo>
                  <a:pt x="97698" y="78312"/>
                </a:lnTo>
                <a:cubicBezTo>
                  <a:pt x="109156" y="51220"/>
                  <a:pt x="135982" y="32211"/>
                  <a:pt x="167248" y="32211"/>
                </a:cubicBezTo>
                <a:close/>
                <a:moveTo>
                  <a:pt x="321499" y="0"/>
                </a:moveTo>
                <a:lnTo>
                  <a:pt x="6184072" y="0"/>
                </a:lnTo>
                <a:cubicBezTo>
                  <a:pt x="6361631" y="0"/>
                  <a:pt x="6505571" y="143940"/>
                  <a:pt x="6505571" y="321499"/>
                </a:cubicBezTo>
                <a:lnTo>
                  <a:pt x="6505571" y="4172476"/>
                </a:lnTo>
                <a:cubicBezTo>
                  <a:pt x="6505571" y="4350035"/>
                  <a:pt x="6361631" y="4493975"/>
                  <a:pt x="6184072" y="4493975"/>
                </a:cubicBezTo>
                <a:lnTo>
                  <a:pt x="321499" y="4493975"/>
                </a:lnTo>
                <a:cubicBezTo>
                  <a:pt x="143940" y="4493975"/>
                  <a:pt x="0" y="4350035"/>
                  <a:pt x="0" y="4172476"/>
                </a:cubicBezTo>
                <a:lnTo>
                  <a:pt x="0" y="321499"/>
                </a:lnTo>
                <a:cubicBezTo>
                  <a:pt x="0" y="232720"/>
                  <a:pt x="35985" y="152345"/>
                  <a:pt x="94165" y="94165"/>
                </a:cubicBezTo>
                <a:lnTo>
                  <a:pt x="94564" y="93836"/>
                </a:lnTo>
                <a:lnTo>
                  <a:pt x="91766" y="107693"/>
                </a:lnTo>
                <a:lnTo>
                  <a:pt x="91766" y="409613"/>
                </a:lnTo>
                <a:cubicBezTo>
                  <a:pt x="91766" y="451301"/>
                  <a:pt x="125560" y="485095"/>
                  <a:pt x="167248" y="485095"/>
                </a:cubicBezTo>
                <a:lnTo>
                  <a:pt x="4216299" y="485095"/>
                </a:lnTo>
                <a:cubicBezTo>
                  <a:pt x="4257987" y="485095"/>
                  <a:pt x="4291781" y="451301"/>
                  <a:pt x="4291781" y="409613"/>
                </a:cubicBezTo>
                <a:lnTo>
                  <a:pt x="4291781" y="107693"/>
                </a:lnTo>
                <a:cubicBezTo>
                  <a:pt x="4291781" y="66005"/>
                  <a:pt x="4257987" y="32211"/>
                  <a:pt x="4216299" y="32211"/>
                </a:cubicBezTo>
                <a:lnTo>
                  <a:pt x="183560" y="32211"/>
                </a:lnTo>
                <a:lnTo>
                  <a:pt x="196357" y="25265"/>
                </a:lnTo>
                <a:cubicBezTo>
                  <a:pt x="234821" y="8996"/>
                  <a:pt x="277109" y="0"/>
                  <a:pt x="32149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9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38932-0B8B-9441-AC5E-9DB274BB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to my children for the illustrations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996924F-585B-F1FD-512F-C33E2DAA6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0F7047C-BEBB-A582-E145-65F3B41B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D4C35-FC2E-4127-BD18-A845C490F79A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BA4C06-7C9C-365E-2B22-0030FB62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A6660E-7169-AC0A-ED55-F4F5248C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0EA9D5-4216-0039-508B-A19BE072AF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900" y="2165168"/>
            <a:ext cx="3556000" cy="38449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C4C502-BF2E-33C5-29E4-5CE4938921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6820" y="2091852"/>
            <a:ext cx="5813509" cy="40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0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A71BD-DC97-77C5-6536-C37E8E2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Coroutine‑backed attribute (read &amp; write)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031922-8086-5B62-F525-31AA6ED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36" y="1491189"/>
            <a:ext cx="12400156" cy="475940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</a:b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#start coroutine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._attr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_attr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(attr)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#read</a:t>
            </a:r>
            <a:endParaRPr lang="en-US" b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().attr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#write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CoroAttribute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attr = </a:t>
            </a:r>
            <a:r>
              <a:rPr lang="en-US" b="1">
                <a:effectLst/>
                <a:latin typeface="Consolas" panose="020B0609020204030204" pitchFamily="49" charset="0"/>
              </a:rPr>
              <a:t>value</a:t>
            </a:r>
            <a:endParaRPr lang="en-US" b="1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5BEF72-C620-7693-204A-016A9705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4646-2876-49F6-957C-60D57D45384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910503-F292-21B3-122B-D220E954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D17F923-201D-F828-8331-D2DFE862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40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BED457-6B9E-4338-CC79-3B1444559F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 rot="16200000">
            <a:off x="8014628" y="2637195"/>
            <a:ext cx="3768890" cy="1842655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7615278B-9A49-7D79-AD28-C2FE1F71D9D8}"/>
              </a:ext>
            </a:extLst>
          </p:cNvPr>
          <p:cNvSpPr/>
          <p:nvPr/>
        </p:nvSpPr>
        <p:spPr>
          <a:xfrm>
            <a:off x="132735" y="1491189"/>
            <a:ext cx="6754953" cy="5230286"/>
          </a:xfrm>
          <a:custGeom>
            <a:avLst/>
            <a:gdLst>
              <a:gd name="connsiteX0" fmla="*/ 227821 w 6505571"/>
              <a:gd name="connsiteY0" fmla="*/ 3350975 h 4493975"/>
              <a:gd name="connsiteX1" fmla="*/ 73742 w 6505571"/>
              <a:gd name="connsiteY1" fmla="*/ 3505054 h 4493975"/>
              <a:gd name="connsiteX2" fmla="*/ 73742 w 6505571"/>
              <a:gd name="connsiteY2" fmla="*/ 4121351 h 4493975"/>
              <a:gd name="connsiteX3" fmla="*/ 227821 w 6505571"/>
              <a:gd name="connsiteY3" fmla="*/ 4275430 h 4493975"/>
              <a:gd name="connsiteX4" fmla="*/ 5624011 w 6505571"/>
              <a:gd name="connsiteY4" fmla="*/ 4275430 h 4493975"/>
              <a:gd name="connsiteX5" fmla="*/ 5778090 w 6505571"/>
              <a:gd name="connsiteY5" fmla="*/ 4121351 h 4493975"/>
              <a:gd name="connsiteX6" fmla="*/ 5778090 w 6505571"/>
              <a:gd name="connsiteY6" fmla="*/ 3505054 h 4493975"/>
              <a:gd name="connsiteX7" fmla="*/ 5624011 w 6505571"/>
              <a:gd name="connsiteY7" fmla="*/ 3350975 h 4493975"/>
              <a:gd name="connsiteX8" fmla="*/ 167248 w 6505571"/>
              <a:gd name="connsiteY8" fmla="*/ 32211 h 4493975"/>
              <a:gd name="connsiteX9" fmla="*/ 183560 w 6505571"/>
              <a:gd name="connsiteY9" fmla="*/ 32211 h 4493975"/>
              <a:gd name="connsiteX10" fmla="*/ 141746 w 6505571"/>
              <a:gd name="connsiteY10" fmla="*/ 54907 h 4493975"/>
              <a:gd name="connsiteX11" fmla="*/ 94564 w 6505571"/>
              <a:gd name="connsiteY11" fmla="*/ 93836 h 4493975"/>
              <a:gd name="connsiteX12" fmla="*/ 97698 w 6505571"/>
              <a:gd name="connsiteY12" fmla="*/ 78312 h 4493975"/>
              <a:gd name="connsiteX13" fmla="*/ 167248 w 6505571"/>
              <a:gd name="connsiteY13" fmla="*/ 32211 h 4493975"/>
              <a:gd name="connsiteX14" fmla="*/ 321499 w 6505571"/>
              <a:gd name="connsiteY14" fmla="*/ 0 h 4493975"/>
              <a:gd name="connsiteX15" fmla="*/ 6184072 w 6505571"/>
              <a:gd name="connsiteY15" fmla="*/ 0 h 4493975"/>
              <a:gd name="connsiteX16" fmla="*/ 6505571 w 6505571"/>
              <a:gd name="connsiteY16" fmla="*/ 321499 h 4493975"/>
              <a:gd name="connsiteX17" fmla="*/ 6505571 w 6505571"/>
              <a:gd name="connsiteY17" fmla="*/ 4172476 h 4493975"/>
              <a:gd name="connsiteX18" fmla="*/ 6184072 w 6505571"/>
              <a:gd name="connsiteY18" fmla="*/ 4493975 h 4493975"/>
              <a:gd name="connsiteX19" fmla="*/ 321499 w 6505571"/>
              <a:gd name="connsiteY19" fmla="*/ 4493975 h 4493975"/>
              <a:gd name="connsiteX20" fmla="*/ 0 w 6505571"/>
              <a:gd name="connsiteY20" fmla="*/ 4172476 h 4493975"/>
              <a:gd name="connsiteX21" fmla="*/ 0 w 6505571"/>
              <a:gd name="connsiteY21" fmla="*/ 321499 h 4493975"/>
              <a:gd name="connsiteX22" fmla="*/ 94165 w 6505571"/>
              <a:gd name="connsiteY22" fmla="*/ 94165 h 4493975"/>
              <a:gd name="connsiteX23" fmla="*/ 94564 w 6505571"/>
              <a:gd name="connsiteY23" fmla="*/ 93836 h 4493975"/>
              <a:gd name="connsiteX24" fmla="*/ 91766 w 6505571"/>
              <a:gd name="connsiteY24" fmla="*/ 107693 h 4493975"/>
              <a:gd name="connsiteX25" fmla="*/ 91766 w 6505571"/>
              <a:gd name="connsiteY25" fmla="*/ 409613 h 4493975"/>
              <a:gd name="connsiteX26" fmla="*/ 167248 w 6505571"/>
              <a:gd name="connsiteY26" fmla="*/ 485095 h 4493975"/>
              <a:gd name="connsiteX27" fmla="*/ 4216299 w 6505571"/>
              <a:gd name="connsiteY27" fmla="*/ 485095 h 4493975"/>
              <a:gd name="connsiteX28" fmla="*/ 4291781 w 6505571"/>
              <a:gd name="connsiteY28" fmla="*/ 409613 h 4493975"/>
              <a:gd name="connsiteX29" fmla="*/ 4291781 w 6505571"/>
              <a:gd name="connsiteY29" fmla="*/ 107693 h 4493975"/>
              <a:gd name="connsiteX30" fmla="*/ 4216299 w 6505571"/>
              <a:gd name="connsiteY30" fmla="*/ 32211 h 4493975"/>
              <a:gd name="connsiteX31" fmla="*/ 183560 w 6505571"/>
              <a:gd name="connsiteY31" fmla="*/ 32211 h 4493975"/>
              <a:gd name="connsiteX32" fmla="*/ 196357 w 6505571"/>
              <a:gd name="connsiteY32" fmla="*/ 25265 h 4493975"/>
              <a:gd name="connsiteX33" fmla="*/ 321499 w 6505571"/>
              <a:gd name="connsiteY33" fmla="*/ 0 h 449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05571" h="4493975">
                <a:moveTo>
                  <a:pt x="227821" y="3350975"/>
                </a:moveTo>
                <a:cubicBezTo>
                  <a:pt x="142726" y="3350975"/>
                  <a:pt x="73742" y="3419959"/>
                  <a:pt x="73742" y="3505054"/>
                </a:cubicBezTo>
                <a:lnTo>
                  <a:pt x="73742" y="4121351"/>
                </a:lnTo>
                <a:cubicBezTo>
                  <a:pt x="73742" y="4206446"/>
                  <a:pt x="142726" y="4275430"/>
                  <a:pt x="227821" y="4275430"/>
                </a:cubicBezTo>
                <a:lnTo>
                  <a:pt x="5624011" y="4275430"/>
                </a:lnTo>
                <a:cubicBezTo>
                  <a:pt x="5709106" y="4275430"/>
                  <a:pt x="5778090" y="4206446"/>
                  <a:pt x="5778090" y="4121351"/>
                </a:cubicBezTo>
                <a:lnTo>
                  <a:pt x="5778090" y="3505054"/>
                </a:lnTo>
                <a:cubicBezTo>
                  <a:pt x="5778090" y="3419959"/>
                  <a:pt x="5709106" y="3350975"/>
                  <a:pt x="5624011" y="3350975"/>
                </a:cubicBezTo>
                <a:close/>
                <a:moveTo>
                  <a:pt x="167248" y="32211"/>
                </a:moveTo>
                <a:lnTo>
                  <a:pt x="183560" y="32211"/>
                </a:lnTo>
                <a:lnTo>
                  <a:pt x="141746" y="54907"/>
                </a:lnTo>
                <a:lnTo>
                  <a:pt x="94564" y="93836"/>
                </a:lnTo>
                <a:lnTo>
                  <a:pt x="97698" y="78312"/>
                </a:lnTo>
                <a:cubicBezTo>
                  <a:pt x="109156" y="51220"/>
                  <a:pt x="135982" y="32211"/>
                  <a:pt x="167248" y="32211"/>
                </a:cubicBezTo>
                <a:close/>
                <a:moveTo>
                  <a:pt x="321499" y="0"/>
                </a:moveTo>
                <a:lnTo>
                  <a:pt x="6184072" y="0"/>
                </a:lnTo>
                <a:cubicBezTo>
                  <a:pt x="6361631" y="0"/>
                  <a:pt x="6505571" y="143940"/>
                  <a:pt x="6505571" y="321499"/>
                </a:cubicBezTo>
                <a:lnTo>
                  <a:pt x="6505571" y="4172476"/>
                </a:lnTo>
                <a:cubicBezTo>
                  <a:pt x="6505571" y="4350035"/>
                  <a:pt x="6361631" y="4493975"/>
                  <a:pt x="6184072" y="4493975"/>
                </a:cubicBezTo>
                <a:lnTo>
                  <a:pt x="321499" y="4493975"/>
                </a:lnTo>
                <a:cubicBezTo>
                  <a:pt x="143940" y="4493975"/>
                  <a:pt x="0" y="4350035"/>
                  <a:pt x="0" y="4172476"/>
                </a:cubicBezTo>
                <a:lnTo>
                  <a:pt x="0" y="321499"/>
                </a:lnTo>
                <a:cubicBezTo>
                  <a:pt x="0" y="232720"/>
                  <a:pt x="35985" y="152345"/>
                  <a:pt x="94165" y="94165"/>
                </a:cubicBezTo>
                <a:lnTo>
                  <a:pt x="94564" y="93836"/>
                </a:lnTo>
                <a:lnTo>
                  <a:pt x="91766" y="107693"/>
                </a:lnTo>
                <a:lnTo>
                  <a:pt x="91766" y="409613"/>
                </a:lnTo>
                <a:cubicBezTo>
                  <a:pt x="91766" y="451301"/>
                  <a:pt x="125560" y="485095"/>
                  <a:pt x="167248" y="485095"/>
                </a:cubicBezTo>
                <a:lnTo>
                  <a:pt x="4216299" y="485095"/>
                </a:lnTo>
                <a:cubicBezTo>
                  <a:pt x="4257987" y="485095"/>
                  <a:pt x="4291781" y="451301"/>
                  <a:pt x="4291781" y="409613"/>
                </a:cubicBezTo>
                <a:lnTo>
                  <a:pt x="4291781" y="107693"/>
                </a:lnTo>
                <a:cubicBezTo>
                  <a:pt x="4291781" y="66005"/>
                  <a:pt x="4257987" y="32211"/>
                  <a:pt x="4216299" y="32211"/>
                </a:cubicBezTo>
                <a:lnTo>
                  <a:pt x="183560" y="32211"/>
                </a:lnTo>
                <a:lnTo>
                  <a:pt x="196357" y="25265"/>
                </a:lnTo>
                <a:cubicBezTo>
                  <a:pt x="234821" y="8996"/>
                  <a:pt x="277109" y="0"/>
                  <a:pt x="321499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0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0BD1-0E32-B47C-1735-E8A473C7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Coroutine based attribute: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9F6D1E-4272-DCBE-7B06-5049705F6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37516"/>
            <a:ext cx="10515600" cy="512755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b="1"/>
              <a:t>Unified “gate”</a:t>
            </a:r>
            <a:r>
              <a:rPr lang="en-US" altLang="en-US"/>
              <a:t> for reads and writes</a:t>
            </a:r>
            <a:br>
              <a:rPr lang="en-US" altLang="en-US"/>
            </a:br>
            <a:r>
              <a:rPr lang="en-US" altLang="en-US"/>
              <a:t>We can add validation, permission checks, logging, etc.</a:t>
            </a:r>
            <a:endParaRPr lang="ru-RU" altLang="en-US"/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 b="1"/>
              <a:t>Really protected and cached</a:t>
            </a:r>
            <a:br>
              <a:rPr lang="en-US" altLang="en-US"/>
            </a:br>
            <a:r>
              <a:rPr lang="en-US" altLang="en-US"/>
              <a:t>Internal value not changeable without </a:t>
            </a:r>
            <a:r>
              <a:rPr lang="de-DE" altLang="en-US"/>
              <a:t>using </a:t>
            </a:r>
            <a:r>
              <a:rPr lang="en-US" altLang="en-US"/>
              <a:t>interface </a:t>
            </a:r>
            <a:endParaRPr lang="ru-RU" altLang="en-US"/>
          </a:p>
          <a:p>
            <a:pPr lvl="0"/>
            <a:endParaRPr lang="en-US" altLang="en-US"/>
          </a:p>
          <a:p>
            <a:pPr lvl="0"/>
            <a:r>
              <a:rPr lang="en-US" altLang="en-US" b="1"/>
              <a:t>Observable</a:t>
            </a:r>
            <a:br>
              <a:rPr lang="en-US" altLang="en-US"/>
            </a:br>
            <a:r>
              <a:rPr lang="en-US" altLang="en-US"/>
              <a:t>Each yield can raise event (“opening…”, “reading…”, ..)</a:t>
            </a:r>
          </a:p>
          <a:p>
            <a:pPr lvl="0"/>
            <a:endParaRPr lang="ru-RU" altLang="en-US"/>
          </a:p>
          <a:p>
            <a:r>
              <a:rPr lang="en-US" altLang="en-US" b="1"/>
              <a:t>Thread safety (with threading.</a:t>
            </a:r>
            <a:r>
              <a:rPr lang="de-DE" altLang="en-US" b="1"/>
              <a:t>RLock)</a:t>
            </a:r>
            <a:br>
              <a:rPr lang="en-US" altLang="en-US" b="1"/>
            </a:br>
            <a:r>
              <a:rPr lang="de-DE" altLang="en-US"/>
              <a:t>To resolve „generator already executing“ </a:t>
            </a:r>
            <a:r>
              <a:rPr lang="en-US"/>
              <a:t>in multithreaded apps</a:t>
            </a:r>
            <a:endParaRPr lang="en-US" alt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BF535B-AAE5-4C02-8C51-16FA8E872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5956-2AAF-4949-AC9A-C81AF879EF2D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BD94B5-C73A-E48F-7387-D47BD7ED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5D06A9-C7B9-16DF-A7F4-B94A5B80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41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E29D4D-67CA-77C1-5CD5-5F2CACC4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15398" y="2580518"/>
            <a:ext cx="419100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83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7F955-D86D-CC78-B5FF-71F82C72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de-DE"/>
              <a:t> backed methods: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341833-DB8B-7815-7396-4AFA96B0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534AE8-F8D1-BF29-FE0A-57E7A2DF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884" y="2505075"/>
            <a:ext cx="5660691" cy="1940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Generated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def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result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... # calc</a:t>
            </a:r>
            <a:endParaRPr lang="en-US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result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7E7195-7D62-1D41-E448-95BE8BCF8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/>
              <a:t>One-time call only</a:t>
            </a:r>
            <a:endParaRPr lang="en-US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4644FF6C-57BE-14BA-90F2-816C63C4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0EBA-98CE-49AE-B1C0-CDB7F5ABBFBA}" type="datetime1">
              <a:rPr lang="en-US" smtClean="0"/>
              <a:t>7/18/2025</a:t>
            </a:fld>
            <a:endParaRPr lang="en-US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53C5E034-3DAE-94EF-C5D3-33F2F87B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CEAAA8C-D6BA-B2E7-2453-CAA7119B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42</a:t>
            </a:fld>
            <a:endParaRPr lang="en-US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07C3C94-F90B-8466-7335-BE6A396C014E}"/>
              </a:ext>
            </a:extLst>
          </p:cNvPr>
          <p:cNvSpPr txBox="1">
            <a:spLocks/>
          </p:cNvSpPr>
          <p:nvPr/>
        </p:nvSpPr>
        <p:spPr>
          <a:xfrm>
            <a:off x="762001" y="2093119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solidFill>
                <a:srgbClr val="DBDBDB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DE9B59-537B-38BD-1D58-8405B7281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10458450" y="327419"/>
            <a:ext cx="1371600" cy="1316039"/>
          </a:xfrm>
          <a:prstGeom prst="rect">
            <a:avLst/>
          </a:prstGeom>
        </p:spPr>
      </p:pic>
      <p:sp>
        <p:nvSpPr>
          <p:cNvPr id="15" name="Объект 14">
            <a:extLst>
              <a:ext uri="{FF2B5EF4-FFF2-40B4-BE49-F238E27FC236}">
                <a16:creationId xmlns:a16="http://schemas.microsoft.com/office/drawing/2014/main" id="{5A30E4B7-187F-63E4-4D12-AE0AE5A6D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6019800" cy="368458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# define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calc </a:t>
            </a:r>
            <a:r>
              <a:rPr lang="en-US" sz="3300" b="1">
                <a:solidFill>
                  <a:srgbClr val="D8226B"/>
                </a:solidFill>
                <a:latin typeface="Consolas" panose="020B0609020204030204" pitchFamily="49" charset="0"/>
              </a:rPr>
              <a:t>=</a:t>
            </a: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 </a:t>
            </a:r>
            <a:r>
              <a:rPr lang="en-US" sz="33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Generated</a:t>
            </a: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().</a:t>
            </a:r>
            <a:r>
              <a:rPr lang="en-US" sz="3300" b="1">
                <a:solidFill>
                  <a:srgbClr val="66D9EF"/>
                </a:solidFill>
                <a:latin typeface="Consolas" panose="020B0609020204030204" pitchFamily="49" charset="0"/>
              </a:rPr>
              <a:t>method</a:t>
            </a: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  <a:endParaRPr lang="en-US" sz="33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AE81FF"/>
                </a:solidFill>
                <a:latin typeface="Consolas" panose="020B0609020204030204" pitchFamily="49" charset="0"/>
              </a:rPr>
              <a:t># calcilate</a:t>
            </a:r>
            <a:endParaRPr lang="en-US" sz="33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b="1">
                <a:solidFill>
                  <a:srgbClr val="DBDBDB"/>
                </a:solidFill>
                <a:latin typeface="Consolas" panose="020B0609020204030204" pitchFamily="49" charset="0"/>
              </a:rPr>
              <a:t>result </a:t>
            </a:r>
            <a:r>
              <a:rPr lang="en-US" sz="3300" b="1">
                <a:solidFill>
                  <a:srgbClr val="D8226B"/>
                </a:solidFill>
                <a:latin typeface="Consolas" panose="020B0609020204030204" pitchFamily="49" charset="0"/>
              </a:rPr>
              <a:t>= </a:t>
            </a:r>
            <a:r>
              <a:rPr lang="en-US" sz="3300" b="1">
                <a:solidFill>
                  <a:srgbClr val="66D9EF"/>
                </a:solidFill>
                <a:latin typeface="Consolas" panose="020B0609020204030204" pitchFamily="49" charset="0"/>
              </a:rPr>
              <a:t>next(calc)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01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7F955-D86D-CC78-B5FF-71F82C72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de-DE"/>
              <a:t> backed methods: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7E7195-7D62-1D41-E448-95BE8BCF8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>
            <a:normAutofit/>
          </a:bodyPr>
          <a:lstStyle/>
          <a:p>
            <a:r>
              <a:rPr lang="de-DE"/>
              <a:t>Multiple calls possible</a:t>
            </a:r>
            <a:endParaRPr lang="en-US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CF14DC9-968A-C530-B363-7F24DEAED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0" y="2634207"/>
            <a:ext cx="6094412" cy="35648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Coroutined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 </a:t>
            </a:r>
            <a:endParaRPr lang="ru-RU" sz="3200" b="1" i="1">
              <a:solidFill>
                <a:srgbClr val="66D9E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    val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val</a:t>
            </a:r>
          </a:p>
          <a:p>
            <a:pPr marL="0" indent="0"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    val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3200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calc</a:t>
            </a:r>
            <a:endParaRPr lang="en-US" sz="3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Дата 9">
            <a:extLst>
              <a:ext uri="{FF2B5EF4-FFF2-40B4-BE49-F238E27FC236}">
                <a16:creationId xmlns:a16="http://schemas.microsoft.com/office/drawing/2014/main" id="{4644FF6C-57BE-14BA-90F2-816C63C4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0EBA-98CE-49AE-B1C0-CDB7F5ABBFBA}" type="datetime1">
              <a:rPr lang="en-US" smtClean="0"/>
              <a:t>7/18/2025</a:t>
            </a:fld>
            <a:endParaRPr lang="en-US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53C5E034-3DAE-94EF-C5D3-33F2F87B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CEAAA8C-D6BA-B2E7-2453-CAA7119B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43</a:t>
            </a:fld>
            <a:endParaRPr lang="en-US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ECFD5ECB-D3B3-4830-67D1-15AEB9316F51}"/>
              </a:ext>
            </a:extLst>
          </p:cNvPr>
          <p:cNvSpPr txBox="1">
            <a:spLocks/>
          </p:cNvSpPr>
          <p:nvPr/>
        </p:nvSpPr>
        <p:spPr>
          <a:xfrm>
            <a:off x="6094412" y="23487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>
                <a:solidFill>
                  <a:srgbClr val="DBDBDB"/>
                </a:solidFill>
                <a:latin typeface="Consolas" panose="020B0609020204030204" pitchFamily="49" charset="0"/>
              </a:rPr>
              <a:t># define</a:t>
            </a:r>
            <a:endParaRPr lang="ru-RU" sz="2800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calc </a:t>
            </a:r>
            <a:r>
              <a:rPr lang="en-US" sz="2800">
                <a:solidFill>
                  <a:srgbClr val="D8226B"/>
                </a:solidFill>
                <a:latin typeface="Consolas" panose="020B0609020204030204" pitchFamily="49" charset="0"/>
              </a:rPr>
              <a:t>=</a:t>
            </a:r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 </a:t>
            </a:r>
            <a:r>
              <a:rPr lang="en-US" sz="28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Coroutined</a:t>
            </a:r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().</a:t>
            </a:r>
            <a:r>
              <a:rPr lang="en-US" sz="2800">
                <a:solidFill>
                  <a:srgbClr val="66D9EF"/>
                </a:solidFill>
                <a:latin typeface="Consolas" panose="020B0609020204030204" pitchFamily="49" charset="0"/>
              </a:rPr>
              <a:t>method</a:t>
            </a:r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()</a:t>
            </a:r>
            <a:endParaRPr lang="en-US" sz="2800">
              <a:solidFill>
                <a:srgbClr val="66D9EF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2800">
                <a:solidFill>
                  <a:srgbClr val="66D9EF"/>
                </a:solidFill>
                <a:latin typeface="Consolas" panose="020B0609020204030204" pitchFamily="49" charset="0"/>
              </a:rPr>
              <a:t>n</a:t>
            </a:r>
            <a:r>
              <a:rPr lang="en-US" sz="2800">
                <a:solidFill>
                  <a:srgbClr val="66D9EF"/>
                </a:solidFill>
                <a:latin typeface="Consolas" panose="020B0609020204030204" pitchFamily="49" charset="0"/>
              </a:rPr>
              <a:t>ext(calc)</a:t>
            </a:r>
            <a:endParaRPr lang="en-US" sz="2800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  <a:endParaRPr lang="ru-RU" sz="2800">
              <a:solidFill>
                <a:srgbClr val="AE81FF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result </a:t>
            </a:r>
            <a:r>
              <a:rPr lang="en-US" sz="2800">
                <a:solidFill>
                  <a:srgbClr val="D8226B"/>
                </a:solidFill>
                <a:latin typeface="Consolas" panose="020B0609020204030204" pitchFamily="49" charset="0"/>
              </a:rPr>
              <a:t>= </a:t>
            </a:r>
            <a:r>
              <a:rPr lang="en-US" sz="2800">
                <a:solidFill>
                  <a:srgbClr val="66D9EF"/>
                </a:solidFill>
                <a:latin typeface="Consolas" panose="020B0609020204030204" pitchFamily="49" charset="0"/>
              </a:rPr>
              <a:t>calc</a:t>
            </a:r>
            <a:r>
              <a:rPr lang="de-DE" sz="2800">
                <a:solidFill>
                  <a:srgbClr val="66D9EF"/>
                </a:solidFill>
                <a:latin typeface="Consolas" panose="020B0609020204030204" pitchFamily="49" charset="0"/>
              </a:rPr>
              <a:t>.send(</a:t>
            </a:r>
            <a:r>
              <a:rPr lang="en-US" sz="28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de-DE" sz="2800">
                <a:solidFill>
                  <a:srgbClr val="66D9EF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AE81FF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>
                <a:solidFill>
                  <a:srgbClr val="DBDBDB"/>
                </a:solidFill>
                <a:latin typeface="Consolas" panose="020B0609020204030204" pitchFamily="49" charset="0"/>
              </a:rPr>
              <a:t>result </a:t>
            </a:r>
            <a:r>
              <a:rPr lang="en-US" sz="2800">
                <a:solidFill>
                  <a:srgbClr val="D8226B"/>
                </a:solidFill>
                <a:latin typeface="Consolas" panose="020B0609020204030204" pitchFamily="49" charset="0"/>
              </a:rPr>
              <a:t>= </a:t>
            </a:r>
            <a:r>
              <a:rPr lang="en-US" sz="2800">
                <a:solidFill>
                  <a:srgbClr val="66D9EF"/>
                </a:solidFill>
                <a:latin typeface="Consolas" panose="020B0609020204030204" pitchFamily="49" charset="0"/>
              </a:rPr>
              <a:t>calc</a:t>
            </a:r>
            <a:r>
              <a:rPr lang="de-DE" sz="2800">
                <a:solidFill>
                  <a:srgbClr val="66D9EF"/>
                </a:solidFill>
                <a:latin typeface="Consolas" panose="020B0609020204030204" pitchFamily="49" charset="0"/>
              </a:rPr>
              <a:t>.send(</a:t>
            </a:r>
            <a:r>
              <a:rPr lang="de-DE" sz="2800">
                <a:solidFill>
                  <a:srgbClr val="DBDBDB"/>
                </a:solidFill>
                <a:latin typeface="Consolas" panose="020B0609020204030204" pitchFamily="49" charset="0"/>
              </a:rPr>
              <a:t>other_val</a:t>
            </a:r>
            <a:r>
              <a:rPr lang="de-DE" sz="2800">
                <a:solidFill>
                  <a:srgbClr val="66D9EF"/>
                </a:solidFill>
                <a:latin typeface="Consolas" panose="020B0609020204030204" pitchFamily="49" charset="0"/>
              </a:rPr>
              <a:t>)</a:t>
            </a:r>
            <a:endParaRPr lang="en-US" sz="2800">
              <a:solidFill>
                <a:srgbClr val="DBDBDB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CC74538A-8D72-C20D-E1CC-32A161578DC4}"/>
              </a:ext>
            </a:extLst>
          </p:cNvPr>
          <p:cNvSpPr/>
          <p:nvPr/>
        </p:nvSpPr>
        <p:spPr>
          <a:xfrm>
            <a:off x="657809" y="1467853"/>
            <a:ext cx="719567" cy="380175"/>
          </a:xfrm>
          <a:custGeom>
            <a:avLst/>
            <a:gdLst>
              <a:gd name="connsiteX0" fmla="*/ 700413 w 719567"/>
              <a:gd name="connsiteY0" fmla="*/ 0 h 380175"/>
              <a:gd name="connsiteX1" fmla="*/ 719567 w 719567"/>
              <a:gd name="connsiteY1" fmla="*/ 0 h 380175"/>
              <a:gd name="connsiteX2" fmla="*/ 102935 w 719567"/>
              <a:gd name="connsiteY2" fmla="*/ 255417 h 380175"/>
              <a:gd name="connsiteX3" fmla="*/ 0 w 719567"/>
              <a:gd name="connsiteY3" fmla="*/ 380175 h 380175"/>
              <a:gd name="connsiteX4" fmla="*/ 5928 w 719567"/>
              <a:gd name="connsiteY4" fmla="*/ 369254 h 380175"/>
              <a:gd name="connsiteX5" fmla="*/ 700413 w 719567"/>
              <a:gd name="connsiteY5" fmla="*/ 0 h 3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567" h="380175">
                <a:moveTo>
                  <a:pt x="700413" y="0"/>
                </a:moveTo>
                <a:lnTo>
                  <a:pt x="719567" y="0"/>
                </a:lnTo>
                <a:cubicBezTo>
                  <a:pt x="478758" y="0"/>
                  <a:pt x="260745" y="97608"/>
                  <a:pt x="102935" y="255417"/>
                </a:cubicBezTo>
                <a:lnTo>
                  <a:pt x="0" y="380175"/>
                </a:lnTo>
                <a:lnTo>
                  <a:pt x="5928" y="369254"/>
                </a:lnTo>
                <a:cubicBezTo>
                  <a:pt x="156436" y="146473"/>
                  <a:pt x="411319" y="0"/>
                  <a:pt x="700413" y="0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2996D3C-A352-2371-E3AD-2267E1E235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787" y="0"/>
            <a:ext cx="2276602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27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80BD1-0E32-B47C-1735-E8A473C7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Generator/coroutine based methods: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9F6D1E-4272-DCBE-7B06-5049705F64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47456"/>
            <a:ext cx="10515600" cy="370768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b="1"/>
              <a:t>Lazy</a:t>
            </a:r>
            <a:br>
              <a:rPr lang="en-US" altLang="en-US"/>
            </a:br>
            <a:r>
              <a:rPr lang="en-US" altLang="en-US"/>
              <a:t>We can use delayed calculation</a:t>
            </a:r>
            <a:endParaRPr lang="ru-RU" altLang="en-US"/>
          </a:p>
          <a:p>
            <a:pPr marL="0" lvl="0" indent="0">
              <a:buNone/>
            </a:pPr>
            <a:endParaRPr lang="en-US" altLang="en-US"/>
          </a:p>
          <a:p>
            <a:pPr lvl="0"/>
            <a:r>
              <a:rPr lang="en-US" altLang="en-US" b="1"/>
              <a:t>Cached / curryed</a:t>
            </a:r>
            <a:br>
              <a:rPr lang="en-US" altLang="en-US"/>
            </a:br>
            <a:r>
              <a:rPr lang="en-US" altLang="en-US"/>
              <a:t>In</a:t>
            </a:r>
            <a:r>
              <a:rPr lang="de-DE" altLang="en-US"/>
              <a:t>itial</a:t>
            </a:r>
            <a:r>
              <a:rPr lang="en-US" altLang="en-US"/>
              <a:t> values stored for future computations</a:t>
            </a:r>
          </a:p>
          <a:p>
            <a:pPr lvl="0"/>
            <a:endParaRPr lang="en-US" altLang="en-US"/>
          </a:p>
          <a:p>
            <a:r>
              <a:rPr lang="en-US" altLang="en-US" b="1"/>
              <a:t>“one-time” call by default</a:t>
            </a:r>
            <a:br>
              <a:rPr lang="en-US" altLang="en-US"/>
            </a:br>
            <a:r>
              <a:rPr lang="en-US" altLang="en-US"/>
              <a:t>leads to the use of more efficient algorithms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C8D0B-84DD-2747-EF7C-2F4577A7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008F-F570-41F2-8EFF-DA4A9286DCCA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889A53E-7905-CDB9-7DF1-BFA48517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352431A-C8C2-3C7D-2B67-8F792EA9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971E3D-2DCF-427C-4585-CABE04454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A53C89-2B0F-4D31-D6AF-E2F0041E4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4"/>
          <a:stretch/>
        </p:blipFill>
        <p:spPr>
          <a:xfrm rot="16200000">
            <a:off x="8673879" y="3296447"/>
            <a:ext cx="2883342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67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3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1850" y="3639145"/>
            <a:ext cx="8449749" cy="9233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When not to drop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8CC93-E547-D6F3-ED6C-CD696E300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 I 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/>
              <a:t>normally?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3A7F529-C26A-5A07-3337-25E52A55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F2E3D-9020-4078-B6C2-9F8B0C6CEAD1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B6E4890-6910-2F28-144F-65F37645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098E63-0D16-7AE1-D529-F28A4867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2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77041"/>
            <a:ext cx="3034805" cy="7017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Use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alt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D5FB200-6351-0C72-4E4E-E07209C88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</a:t>
            </a:r>
            <a:r>
              <a:rPr lang="en-US"/>
              <a:t>f complexity grows unexpectable</a:t>
            </a:r>
          </a:p>
          <a:p>
            <a:pPr marL="0" indent="0">
              <a:buNone/>
            </a:pPr>
            <a:endParaRPr lang="en-US"/>
          </a:p>
          <a:p>
            <a:r>
              <a:rPr lang="de-DE" altLang="en-US"/>
              <a:t>If </a:t>
            </a:r>
            <a:r>
              <a:rPr lang="en-US" altLang="en-US"/>
              <a:t>Framework or library contract expect it.</a:t>
            </a:r>
          </a:p>
          <a:p>
            <a:endParaRPr lang="en-US" altLang="en-US"/>
          </a:p>
          <a:p>
            <a:r>
              <a:rPr lang="en-US" altLang="en-US"/>
              <a:t>For Simple helpers, skripts, snippets, decorators, etc..</a:t>
            </a:r>
          </a:p>
          <a:p>
            <a:endParaRPr lang="en-US" altLang="en-US"/>
          </a:p>
          <a:p>
            <a:r>
              <a:rPr lang="en-US" altLang="en-US"/>
              <a:t>If you work in functional coding</a:t>
            </a:r>
            <a:r>
              <a:rPr lang="ru-RU" altLang="en-US"/>
              <a:t> </a:t>
            </a:r>
            <a:r>
              <a:rPr lang="de-DE" altLang="en-US"/>
              <a:t>paradygm</a:t>
            </a:r>
            <a:endParaRPr lang="en-US" alt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55958EA-9E77-5B68-9E9F-338D0AC6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97E4-EFD4-4CCF-9A9F-623CFF318A08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F99C1D-DE27-7DDE-00E0-312B64A9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93C7B7-931E-4BED-A7B0-7BEB05536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DCD92D-4CC4-EF73-9B7B-420C8EB73D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9143999" y="1794286"/>
            <a:ext cx="2209801" cy="3253964"/>
          </a:xfrm>
          <a:custGeom>
            <a:avLst/>
            <a:gdLst>
              <a:gd name="connsiteX0" fmla="*/ 1358565 w 2209801"/>
              <a:gd name="connsiteY0" fmla="*/ 403235 h 3253964"/>
              <a:gd name="connsiteX1" fmla="*/ 1466851 w 2209801"/>
              <a:gd name="connsiteY1" fmla="*/ 266700 h 3253964"/>
              <a:gd name="connsiteX2" fmla="*/ 1200151 w 2209801"/>
              <a:gd name="connsiteY2" fmla="*/ 0 h 3253964"/>
              <a:gd name="connsiteX3" fmla="*/ 0 w 2209801"/>
              <a:gd name="connsiteY3" fmla="*/ 3253964 h 3253964"/>
              <a:gd name="connsiteX4" fmla="*/ 2192518 w 2209801"/>
              <a:gd name="connsiteY4" fmla="*/ 3253964 h 3253964"/>
              <a:gd name="connsiteX5" fmla="*/ 2209801 w 2209801"/>
              <a:gd name="connsiteY5" fmla="*/ 3193707 h 3253964"/>
              <a:gd name="connsiteX6" fmla="*/ 2209801 w 2209801"/>
              <a:gd name="connsiteY6" fmla="*/ 1109943 h 3253964"/>
              <a:gd name="connsiteX7" fmla="*/ 1409701 w 2209801"/>
              <a:gd name="connsiteY7" fmla="*/ 533400 h 3253964"/>
              <a:gd name="connsiteX8" fmla="*/ 1358565 w 2209801"/>
              <a:gd name="connsiteY8" fmla="*/ 403235 h 3253964"/>
              <a:gd name="connsiteX9" fmla="*/ 1028701 w 2209801"/>
              <a:gd name="connsiteY9" fmla="*/ 819150 h 3253964"/>
              <a:gd name="connsiteX10" fmla="*/ 1028701 w 2209801"/>
              <a:gd name="connsiteY10" fmla="*/ 266700 h 3253964"/>
              <a:gd name="connsiteX11" fmla="*/ 0 w 2209801"/>
              <a:gd name="connsiteY11" fmla="*/ 952501 h 3253964"/>
              <a:gd name="connsiteX12" fmla="*/ 0 w 2209801"/>
              <a:gd name="connsiteY12" fmla="*/ 1538285 h 3253964"/>
              <a:gd name="connsiteX13" fmla="*/ 133351 w 2209801"/>
              <a:gd name="connsiteY13" fmla="*/ 1905000 h 3253964"/>
              <a:gd name="connsiteX14" fmla="*/ 0 w 2209801"/>
              <a:gd name="connsiteY14" fmla="*/ 2101517 h 325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9801" h="3253964">
                <a:moveTo>
                  <a:pt x="1358565" y="403235"/>
                </a:moveTo>
                <a:lnTo>
                  <a:pt x="1466851" y="266700"/>
                </a:lnTo>
                <a:lnTo>
                  <a:pt x="1200151" y="0"/>
                </a:lnTo>
                <a:close/>
                <a:moveTo>
                  <a:pt x="0" y="3253964"/>
                </a:moveTo>
                <a:lnTo>
                  <a:pt x="2192518" y="3253964"/>
                </a:lnTo>
                <a:lnTo>
                  <a:pt x="2209801" y="3193707"/>
                </a:lnTo>
                <a:lnTo>
                  <a:pt x="2209801" y="1109943"/>
                </a:lnTo>
                <a:lnTo>
                  <a:pt x="1409701" y="533400"/>
                </a:lnTo>
                <a:lnTo>
                  <a:pt x="1358565" y="403235"/>
                </a:lnTo>
                <a:lnTo>
                  <a:pt x="1028701" y="819150"/>
                </a:lnTo>
                <a:lnTo>
                  <a:pt x="1028701" y="266700"/>
                </a:lnTo>
                <a:lnTo>
                  <a:pt x="0" y="952501"/>
                </a:lnTo>
                <a:lnTo>
                  <a:pt x="0" y="1538285"/>
                </a:lnTo>
                <a:lnTo>
                  <a:pt x="133351" y="1905000"/>
                </a:lnTo>
                <a:lnTo>
                  <a:pt x="0" y="210151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2749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ED608F0-9F82-1059-D54E-095B700B1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1850" y="3639145"/>
            <a:ext cx="2149948" cy="92333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Finally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18CC93-E547-D6F3-ED6C-CD696E300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 </a:t>
            </a:r>
            <a:r>
              <a:rPr lang="en-US"/>
              <a:t>use or not to use?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1F27C1F6-6355-BD02-12FE-720E6730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411D7-12FC-4BF2-B049-4169E702D2F2}" type="datetime1">
              <a:rPr lang="en-US" smtClean="0"/>
              <a:t>7/18/2025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ACA561-A653-1303-A762-A9AA2507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BDEF2F-8267-C35A-5785-9CAAEFCC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864B-E4BD-9122-6CE5-F69933E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take‑aways</a:t>
            </a:r>
            <a:r>
              <a:rPr lang="de-DE"/>
              <a:t>: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1B1A15-6242-EAD9-3E3D-A42FF66D47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83333"/>
            <a:ext cx="10350847" cy="383592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 value couple callers to callee.</a:t>
            </a:r>
          </a:p>
          <a:p>
            <a:pPr lvl="0"/>
            <a:endParaRPr lang="en-US" altLang="en-US"/>
          </a:p>
          <a:p>
            <a:pPr lvl="0"/>
            <a:r>
              <a:rPr lang="en-US" altLang="en-US"/>
              <a:t>Python already offers </a:t>
            </a:r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‑less solution: </a:t>
            </a:r>
          </a:p>
          <a:p>
            <a:pPr lvl="1"/>
            <a:r>
              <a:rPr lang="en-US" altLang="en-US" sz="2800"/>
              <a:t>side‑effects &amp; events</a:t>
            </a:r>
            <a:endParaRPr lang="ru-RU" altLang="en-US" sz="2800"/>
          </a:p>
          <a:p>
            <a:pPr lvl="1"/>
            <a:r>
              <a:rPr lang="en-US" altLang="en-US" sz="2800"/>
              <a:t>exceptions</a:t>
            </a:r>
            <a:endParaRPr lang="ru-RU" altLang="en-US" sz="2800"/>
          </a:p>
          <a:p>
            <a:pPr lvl="1"/>
            <a:r>
              <a:rPr lang="en-US" altLang="en-US" sz="2800"/>
              <a:t> </a:t>
            </a:r>
            <a:r>
              <a:rPr lang="en-US" sz="2800" b="0">
                <a:solidFill>
                  <a:srgbClr val="D8226B"/>
                </a:solidFill>
                <a:effectLst/>
              </a:rPr>
              <a:t>yield</a:t>
            </a:r>
            <a:r>
              <a:rPr lang="en-US" sz="2800"/>
              <a:t> statement, </a:t>
            </a:r>
            <a:r>
              <a:rPr lang="en-US" altLang="en-US" sz="2800"/>
              <a:t>generators and coroutines </a:t>
            </a:r>
          </a:p>
          <a:p>
            <a:pPr marL="457200" lvl="1" indent="0">
              <a:buNone/>
            </a:pPr>
            <a:endParaRPr lang="en-US" altLang="en-US" sz="2800"/>
          </a:p>
          <a:p>
            <a:pPr lvl="0"/>
            <a:r>
              <a:rPr lang="en-US" altLang="en-US"/>
              <a:t>Choose the pattern</a:t>
            </a:r>
            <a:r>
              <a:rPr lang="ru-RU" altLang="en-US"/>
              <a:t> </a:t>
            </a:r>
            <a:r>
              <a:rPr lang="de-DE" altLang="en-US"/>
              <a:t>properly </a:t>
            </a:r>
            <a:r>
              <a:rPr lang="en-US" altLang="en-US"/>
              <a:t>– and know when to fall back to </a:t>
            </a:r>
            <a:r>
              <a:rPr lang="en-US" b="0">
                <a:solidFill>
                  <a:srgbClr val="D8226B"/>
                </a:solidFill>
                <a:effectLst/>
              </a:rPr>
              <a:t>return</a:t>
            </a:r>
            <a:r>
              <a:rPr lang="en-US" altLang="en-US"/>
              <a:t>.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91774C-89C4-132D-8B23-38B99203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F6AF-CA6B-4CA9-8ED2-359612C324A2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ADC0DD-4D8F-CCAF-35B6-F58809E6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49A5A6-ADB5-87F0-E05E-6CDA8601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8FC5AB-5132-8DED-EDBB-42DBBC9E0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977400">
            <a:off x="8451852" y="-176542"/>
            <a:ext cx="2131657" cy="45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1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4864B-E4BD-9122-6CE5-F69933E2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Try it yourself</a:t>
            </a:r>
            <a:r>
              <a:rPr lang="ru-RU" altLang="en-US"/>
              <a:t> </a:t>
            </a:r>
            <a:r>
              <a:rPr lang="de-DE" altLang="en-US"/>
              <a:t>at home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1B1A15-6242-EAD9-3E3D-A42FF66D47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Pick one helper that only mutates state</a:t>
            </a:r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Find the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en-US" sz="3200"/>
              <a:t> line</a:t>
            </a:r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Add log line instead</a:t>
            </a:r>
            <a:endParaRPr lang="ru-RU" altLang="en-US" sz="3200"/>
          </a:p>
          <a:p>
            <a:pPr marL="514350" lvl="0" indent="-514350">
              <a:buFont typeface="+mj-lt"/>
              <a:buAutoNum type="arabicPeriod"/>
            </a:pPr>
            <a:endParaRPr lang="en-US" altLang="en-US" sz="3200"/>
          </a:p>
          <a:p>
            <a:pPr marL="514350" lvl="0" indent="-514350">
              <a:buFont typeface="+mj-lt"/>
              <a:buAutoNum type="arabicPeriod"/>
            </a:pPr>
            <a:r>
              <a:rPr lang="en-US" altLang="en-US" sz="3200"/>
              <a:t>See which tests really break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A01C3E0-9A54-9AAC-8251-C0DF7CF4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2923-9154-4F1A-842B-E4768357063F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CBC940-EFB3-BB9F-CD7C-CF042F6F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2BE902-4F01-C2C9-A795-674FD134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49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39A17C-4BEB-0E69-4652-C8E9FED83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67298" y="2925398"/>
            <a:ext cx="4163154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0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5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not to </a:t>
            </a:r>
            <a:r>
              <a:rPr lang="en-US">
                <a:effectLst>
                  <a:glow rad="508000">
                    <a:srgbClr val="FFFFFF">
                      <a:alpha val="90000"/>
                    </a:srgbClr>
                  </a:glow>
                </a:effectLst>
              </a:rPr>
              <a:t>use </a:t>
            </a:r>
            <a:r>
              <a:rPr lang="en-US" b="0">
                <a:solidFill>
                  <a:srgbClr val="D8226B"/>
                </a:solidFill>
                <a:effectLst>
                  <a:glow rad="508000">
                    <a:srgbClr val="FFFFFF">
                      <a:alpha val="90000"/>
                    </a:srgbClr>
                  </a:glow>
                </a:effectLst>
                <a:latin typeface="Consolas" panose="020B0609020204030204" pitchFamily="49" charset="0"/>
              </a:rPr>
              <a:t>return</a:t>
            </a:r>
            <a:endParaRPr lang="en-US">
              <a:effectLst>
                <a:glow rad="508000">
                  <a:srgbClr val="FFFFFF">
                    <a:alpha val="90000"/>
                  </a:srgbClr>
                </a:glo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 large distributed Python codebases, debugging unexpected side</a:t>
            </a:r>
            <a:r>
              <a:rPr lang="ru-RU"/>
              <a:t>-</a:t>
            </a:r>
            <a:r>
              <a:rPr lang="de-DE"/>
              <a:t>e</a:t>
            </a:r>
            <a:r>
              <a:rPr lang="en-US"/>
              <a:t>ffects takes </a:t>
            </a:r>
            <a:r>
              <a:rPr lang="de-DE"/>
              <a:t>much more time than </a:t>
            </a:r>
            <a:r>
              <a:rPr lang="en-US"/>
              <a:t>testing returned values.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367CB-00AA-1F5E-837F-926433B4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E8648-67FE-4773-A22A-6FADF3FF2827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AD1FD7-CA6C-F926-75CF-63974DCA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B980F3-0AF5-C4D8-DCBF-0A243EC8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5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A323B8-ED80-6FE0-E19D-0F8BAA19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de-DE"/>
              <a:t>Thank for your attention!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6D47D2-A475-E100-00BD-B50A4F15BA5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1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The time to </a:t>
            </a:r>
            <a:r>
              <a:rPr lang="en-US" sz="5800" b="1">
                <a:solidFill>
                  <a:srgbClr val="D8226B"/>
                </a:solidFill>
                <a:effectLst>
                  <a:glow rad="165100">
                    <a:srgbClr val="FFFFFF"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yield</a:t>
            </a:r>
            <a:r>
              <a:rPr lang="en-US" sz="58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 questions and </a:t>
            </a:r>
            <a:r>
              <a:rPr lang="en-US" sz="5800" b="1">
                <a:solidFill>
                  <a:srgbClr val="D8226B"/>
                </a:solidFill>
                <a:effectLst>
                  <a:glow rad="165100">
                    <a:srgbClr val="FFFFFF">
                      <a:alpha val="40000"/>
                    </a:srgbClr>
                  </a:glow>
                </a:effectLst>
                <a:latin typeface="Consolas" panose="020B0609020204030204" pitchFamily="49" charset="0"/>
              </a:rPr>
              <a:t>return</a:t>
            </a:r>
            <a:r>
              <a:rPr lang="en-US" sz="58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 answers.</a:t>
            </a:r>
          </a:p>
          <a:p>
            <a:pPr marL="0" indent="0">
              <a:buNone/>
            </a:pPr>
            <a:endParaRPr lang="de-DE" sz="5300">
              <a:effectLst>
                <a:glow rad="1651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None/>
            </a:pPr>
            <a:r>
              <a:rPr lang="de-DE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Maxim Danilov</a:t>
            </a:r>
          </a:p>
          <a:p>
            <a:pPr marL="0" indent="0">
              <a:buNone/>
            </a:pPr>
            <a:r>
              <a:rPr lang="de-DE" sz="4100">
                <a:effectLst>
                  <a:glow rad="165100">
                    <a:srgbClr val="FFFFFF">
                      <a:alpha val="40000"/>
                    </a:srgb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maxim@wpshop.at</a:t>
            </a:r>
            <a:r>
              <a:rPr lang="de-DE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 </a:t>
            </a:r>
          </a:p>
          <a:p>
            <a:pPr marL="0" indent="0">
              <a:buNone/>
            </a:pPr>
            <a:endParaRPr lang="de-DE" sz="4100">
              <a:effectLst>
                <a:glow rad="1651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None/>
            </a:pPr>
            <a:r>
              <a:rPr lang="de-DE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Mentoring slots available on:</a:t>
            </a:r>
          </a:p>
          <a:p>
            <a:pPr marL="0" indent="0">
              <a:buNone/>
            </a:pPr>
            <a:r>
              <a:rPr lang="en-US" sz="4100">
                <a:effectLst>
                  <a:glow rad="165100">
                    <a:srgbClr val="FFFFFF">
                      <a:alpha val="40000"/>
                    </a:srgbClr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https://adplist.org/mentors/maxim-danilov</a:t>
            </a:r>
            <a:endParaRPr lang="en-US" sz="4100">
              <a:effectLst>
                <a:glow rad="1651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None/>
            </a:pPr>
            <a:endParaRPr lang="en-US" sz="4100">
              <a:effectLst>
                <a:glow rad="1651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None/>
            </a:pPr>
            <a:endParaRPr lang="de-DE" sz="4100">
              <a:effectLst>
                <a:glow rad="1651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None/>
            </a:pPr>
            <a:r>
              <a:rPr lang="de-DE" sz="4100" b="1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Play with code</a:t>
            </a:r>
            <a:r>
              <a:rPr lang="de-DE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:</a:t>
            </a:r>
            <a:r>
              <a:rPr lang="ru-RU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 </a:t>
            </a:r>
            <a:r>
              <a:rPr lang="en-US" sz="4100">
                <a:effectLst>
                  <a:glow rad="165100">
                    <a:srgbClr val="FFFFFF">
                      <a:alpha val="40000"/>
                    </a:srgbClr>
                  </a:glow>
                </a:effectLst>
              </a:rPr>
              <a:t>github.com/danilovmy/europython2025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0F50E3-6F1F-B8F4-404A-0684004B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F5555-1F18-4ACB-80CA-9E9D5FBDC6EC}" type="datetime1">
              <a:rPr lang="en-US" smtClean="0"/>
              <a:t>7/18/2025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823D8F-CBD9-7F9B-A506-3EF2710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4C6533-93EF-E541-3F99-C4E5B0E3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50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568631-F084-60DD-45EA-66CA45EFA2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616" y="2494745"/>
            <a:ext cx="3036784" cy="30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91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2A539-9E00-21D2-5AD1-B834DE23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6"/>
          <a:stretch/>
        </p:blipFill>
        <p:spPr>
          <a:xfrm rot="16200000">
            <a:off x="8405559" y="2359470"/>
            <a:ext cx="5508925" cy="19456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CDDD7-02F5-E4B9-3315-07392A3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Additional Resources: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29165C-8208-85F9-38B1-B1730C2FB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Łukasz Langa - Thinking In Coroutines 2016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David Beazley – “Generator Tricks for Systems Programmers”  2008</a:t>
            </a:r>
          </a:p>
          <a:p>
            <a:endParaRPr lang="en-US"/>
          </a:p>
          <a:p>
            <a:r>
              <a:rPr lang="en-US"/>
              <a:t>Me. “What are you yield from” 2023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42E81C-84C0-FC55-B632-D0943E45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BC-ADA2-49AA-9707-706EAC82F88B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F1FEE7-1488-B1AD-9144-F5E320D8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139D5A-C7BC-1372-50C4-154CEEF1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9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8BC23-CEF6-53E2-247F-0B29CD16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My reasons to avoid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1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AB1D9-D796-1AD0-07F6-98E2FDD77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825625"/>
            <a:ext cx="5664200" cy="4351338"/>
          </a:xfrm>
        </p:spPr>
        <p:txBody>
          <a:bodyPr lIns="72000" rIns="7200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b="1"/>
              <a:t>	Clarifying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/>
              <a:t>Explicit events and intentional state changes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/>
          </a:p>
          <a:p>
            <a:pPr marL="0" indent="0">
              <a:lnSpc>
                <a:spcPct val="110000"/>
              </a:lnSpc>
              <a:buNone/>
            </a:pPr>
            <a:r>
              <a:rPr lang="en-US" sz="2400" b="1"/>
              <a:t>	Readability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/>
              <a:t>The code declares what it does</a:t>
            </a:r>
            <a:endParaRPr lang="de-DE" sz="2400"/>
          </a:p>
          <a:p>
            <a:pPr marL="0" indent="0">
              <a:lnSpc>
                <a:spcPct val="110000"/>
              </a:lnSpc>
              <a:buNone/>
            </a:pPr>
            <a:endParaRPr lang="de-DE" sz="2400"/>
          </a:p>
          <a:p>
            <a:pPr marL="0" indent="0">
              <a:lnSpc>
                <a:spcPct val="110000"/>
              </a:lnSpc>
              <a:buNone/>
            </a:pPr>
            <a:r>
              <a:rPr lang="de-DE" sz="2400" b="1"/>
              <a:t>	Decoupling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400"/>
              <a:t>Code not affected by the return value.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FCEA6A-168F-C9BD-AA93-D7F0EADE6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5937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Testability</a:t>
            </a:r>
            <a:endParaRPr lang="de-DE" sz="2800" b="1"/>
          </a:p>
          <a:p>
            <a:pPr marL="0" indent="0">
              <a:lnSpc>
                <a:spcPct val="120000"/>
              </a:lnSpc>
              <a:buNone/>
            </a:pPr>
            <a:r>
              <a:rPr lang="de-DE" sz="2800"/>
              <a:t>T</a:t>
            </a:r>
            <a:r>
              <a:rPr lang="en-US" sz="2800"/>
              <a:t>esting the events and state changes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Concurrency</a:t>
            </a:r>
            <a:r>
              <a:rPr lang="en-US" sz="280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/>
              <a:t>Don’t need to await a returning value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/>
          </a:p>
          <a:p>
            <a:pPr marL="0" indent="0">
              <a:lnSpc>
                <a:spcPct val="120000"/>
              </a:lnSpc>
              <a:buNone/>
            </a:pPr>
            <a:r>
              <a:rPr lang="en-US" sz="2800" b="1"/>
              <a:t>	</a:t>
            </a:r>
            <a:r>
              <a:rPr lang="de-DE" sz="2800" b="1"/>
              <a:t>U</a:t>
            </a:r>
            <a:r>
              <a:rPr lang="en-US" sz="2800" b="1"/>
              <a:t>nconventionality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/>
              <a:t>New solutions expand experience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6B614E-EB59-73EE-D29E-5C68EA59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551B9-3A79-4E1D-8DCF-0A0E44FDFAE7}" type="datetime1">
              <a:rPr lang="en-US" smtClean="0"/>
              <a:t>7/18/2025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3CF05F37-15C1-6BDD-6245-BBCF5824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8D226D3-B1D3-B7B5-391A-7621F7C6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6</a:t>
            </a:fld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3C0E66-6FBB-778E-0E1F-BAABED11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597187">
            <a:off x="6454692" y="3230340"/>
            <a:ext cx="632387" cy="7328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5EC7D1-BABD-AA2D-A93F-6A18F2D424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933" y="1646238"/>
            <a:ext cx="745546" cy="7946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319B62-FCE5-0FED-520B-D0F55A6FC1A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0608">
            <a:off x="465426" y="3649560"/>
            <a:ext cx="745547" cy="74791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D1A31C-E97A-598C-608F-7D50B1E5A8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070584">
            <a:off x="6237163" y="4739478"/>
            <a:ext cx="771675" cy="81364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D00137-5486-9E98-8FF4-A522DF2C79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014861">
            <a:off x="556685" y="1651677"/>
            <a:ext cx="716454" cy="85593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31D6B7-FA1E-34B4-56B2-BE7B1775F14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2199" y="5250544"/>
            <a:ext cx="794600" cy="7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2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275B096-E460-A92A-8A50-13C01118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statement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022646-0492-6B2A-732B-4FDC65CC6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Language basics &amp; pitfalls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BD36968-0638-AE5A-4CDF-9FC79850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AF079-515A-470D-8D36-33D78D75A9C9}" type="datetime1">
              <a:rPr lang="en-US" smtClean="0"/>
              <a:t>7/18/2025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FC46D1-5D22-85B9-1665-8478019C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45BB27-4AB1-5410-4F4F-B87EBC56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6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E9A5B-79E6-D09D-FBDF-9B88CD06F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AB5F8-F452-3BFA-F54A-2C0A7631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r>
              <a:rPr lang="de-DE"/>
              <a:t>Basis syntax of python language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Python always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DBDBDB"/>
                </a:solidFill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/>
              <a:t>from function/method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If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is omitted – python adds </a:t>
            </a:r>
            <a:r>
              <a:rPr lang="en-US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de-DE"/>
              <a:t>.</a:t>
            </a:r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5FA46-56E9-E12B-6AFB-64032EB7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CDD28-F338-434D-A443-65BC7143041E}" type="datetime1">
              <a:rPr lang="en-US" smtClean="0"/>
              <a:t>7/18/2025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627E07-CE2E-A859-E511-BE21736C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9B547-1D6F-DE3A-A7C7-9526C905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705199-27E9-DEC1-FB80-FC3EDADA0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7132" y="570665"/>
            <a:ext cx="1440177" cy="22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3876B-E1B8-A83A-2110-C4E0A6EF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</a:t>
            </a:r>
            <a:r>
              <a:rPr lang="en-US">
                <a:solidFill>
                  <a:srgbClr val="AE81FF"/>
                </a:solidFill>
                <a:latin typeface="Consolas" panose="020B0609020204030204" pitchFamily="49" charset="0"/>
              </a:rPr>
              <a:t>value</a:t>
            </a:r>
            <a:r>
              <a:rPr lang="en-US"/>
              <a:t> </a:t>
            </a:r>
            <a:r>
              <a:rPr lang="ru-RU"/>
              <a:t> </a:t>
            </a:r>
            <a:r>
              <a:rPr lang="de-DE"/>
              <a:t>VS</a:t>
            </a:r>
            <a:r>
              <a:rPr lang="ru-RU"/>
              <a:t> </a:t>
            </a:r>
            <a:r>
              <a:rPr lang="en-US" sz="4400" b="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de-DE"/>
              <a:t> </a:t>
            </a:r>
            <a:r>
              <a:rPr lang="en-US" sz="4400" b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BD180621-36E4-BB27-426D-CFE8A995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/>
              <a:t> value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6C0F125-1946-79A4-1A41-B90AC75105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latin typeface="Consolas" panose="020B0609020204030204" pitchFamily="49" charset="0"/>
              </a:rPr>
              <a:t>ret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_value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e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e</a:t>
            </a:r>
            <a:endParaRPr lang="ru-RU" sz="3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3200" b="1">
              <a:solidFill>
                <a:srgbClr val="DBDBD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LOAD_FAST                2 (e)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RETURN_VALUE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b="1">
              <a:solidFill>
                <a:srgbClr val="DBDBD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>
              <a:solidFill>
                <a:srgbClr val="AE81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28232FB-FB7A-172E-4517-2B92D4479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skip  </a:t>
            </a:r>
            <a:r>
              <a:rPr lang="en-US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or  </a:t>
            </a:r>
            <a:r>
              <a:rPr lang="de-DE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2400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eturn</a:t>
            </a:r>
            <a:r>
              <a:rPr lang="de-DE" b="0">
                <a:solidFill>
                  <a:srgbClr val="D8226B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920D981-FB2E-132D-1BD7-6EB9A40B77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>
                <a:solidFill>
                  <a:srgbClr val="66D9E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>
                <a:solidFill>
                  <a:srgbClr val="98CE2B"/>
                </a:solidFill>
                <a:effectLst/>
                <a:latin typeface="Consolas" panose="020B0609020204030204" pitchFamily="49" charset="0"/>
              </a:rPr>
              <a:t>without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3200" b="1" i="1">
                <a:solidFill>
                  <a:srgbClr val="E2861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    e </a:t>
            </a:r>
            <a:r>
              <a:rPr lang="de-DE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32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sz="3200" b="1">
                <a:solidFill>
                  <a:srgbClr val="DBDBDB"/>
                </a:solidFill>
                <a:effectLst/>
                <a:latin typeface="Consolas" panose="020B0609020204030204" pitchFamily="49" charset="0"/>
              </a:rPr>
              <a:t>b</a:t>
            </a:r>
          </a:p>
          <a:p>
            <a:pPr marL="0" indent="0">
              <a:buNone/>
            </a:pPr>
            <a:r>
              <a:rPr lang="en-US" sz="2800" b="1">
                <a:solidFill>
                  <a:srgbClr val="D8226B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1">
                <a:solidFill>
                  <a:srgbClr val="75715E"/>
                </a:solidFill>
                <a:effectLst/>
                <a:latin typeface="Consolas" panose="020B0609020204030204" pitchFamily="49" charset="0"/>
              </a:rPr>
              <a:t># return None</a:t>
            </a:r>
            <a:endParaRPr lang="ru-RU" b="1">
              <a:solidFill>
                <a:srgbClr val="AE81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800" b="1">
              <a:solidFill>
                <a:srgbClr val="AE81FF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POP_TOP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RETURN_CONST             0 (None)</a:t>
            </a:r>
            <a:endParaRPr lang="ru-RU" sz="2800">
              <a:solidFill>
                <a:srgbClr val="AE81F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b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B967B4-3447-ED41-63BB-BF6949E4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4715C-1386-455A-AA8B-602B525302C9}" type="datetime1">
              <a:rPr lang="en-US" smtClean="0"/>
              <a:t>7/18/2025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D0B4A1-A53B-1A52-B2BE-A5E4D45A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@danilovmy, maxim@wpshop.at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15801B36-04B0-9E4E-E4DD-9D7E3F53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6F6D-30C6-435B-87DF-1F64EACF28E1}" type="slidenum">
              <a:rPr lang="en-US" smtClean="0"/>
              <a:t>9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E785CE-137E-A412-DBEC-3E65CB977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1156" y="3412227"/>
            <a:ext cx="1157714" cy="19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7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EuroPython">
      <a:dk1>
        <a:srgbClr val="152438"/>
      </a:dk1>
      <a:lt1>
        <a:srgbClr val="FFFFFF"/>
      </a:lt1>
      <a:dk2>
        <a:srgbClr val="44546A"/>
      </a:dk2>
      <a:lt2>
        <a:srgbClr val="F5E5D6"/>
      </a:lt2>
      <a:accent1>
        <a:srgbClr val="6B5CA5"/>
      </a:accent1>
      <a:accent2>
        <a:srgbClr val="EE714B"/>
      </a:accent2>
      <a:accent3>
        <a:srgbClr val="D4D5E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uroPython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3538</TotalTime>
  <Words>2863</Words>
  <Application>Microsoft Office PowerPoint</Application>
  <PresentationFormat>Широкоэкранный</PresentationFormat>
  <Paragraphs>616</Paragraphs>
  <Slides>51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Consolas</vt:lpstr>
      <vt:lpstr>Roboto</vt:lpstr>
      <vt:lpstr>Segoe UI</vt:lpstr>
      <vt:lpstr>Segoe UI Black</vt:lpstr>
      <vt:lpstr>Тема Office</vt:lpstr>
      <vt:lpstr>The art of yield</vt:lpstr>
      <vt:lpstr>Who I am</vt:lpstr>
      <vt:lpstr>Special thanks to my family for the support:</vt:lpstr>
      <vt:lpstr>Thanks to my children for the illustrations</vt:lpstr>
      <vt:lpstr>Why not to use return</vt:lpstr>
      <vt:lpstr>My reasons to avoid return.</vt:lpstr>
      <vt:lpstr>return statement</vt:lpstr>
      <vt:lpstr>return</vt:lpstr>
      <vt:lpstr>return value  VS return None</vt:lpstr>
      <vt:lpstr>in generators return is not always return:</vt:lpstr>
      <vt:lpstr>More criticism of PEP 479</vt:lpstr>
      <vt:lpstr>Summary for explicit return statement:</vt:lpstr>
      <vt:lpstr>Captain Obvious, how to avoid return?</vt:lpstr>
      <vt:lpstr>Don’t use return in your code</vt:lpstr>
      <vt:lpstr>Some frameworks allow skip return</vt:lpstr>
      <vt:lpstr>Some code constructs allow skip return</vt:lpstr>
      <vt:lpstr>Don‘t use return in code with right tools:</vt:lpstr>
      <vt:lpstr>return statement not needed</vt:lpstr>
      <vt:lpstr>State, Event, Transition </vt:lpstr>
      <vt:lpstr>State-machine example:</vt:lpstr>
      <vt:lpstr>State-machine example:</vt:lpstr>
      <vt:lpstr>FSM Principles:</vt:lpstr>
      <vt:lpstr>If return not needed</vt:lpstr>
      <vt:lpstr>return-less libraries and frameworks</vt:lpstr>
      <vt:lpstr>Any other legal form to get data.</vt:lpstr>
      <vt:lpstr>Exception-Result propagation</vt:lpstr>
      <vt:lpstr>Where used:</vt:lpstr>
      <vt:lpstr>Exception instead of return</vt:lpstr>
      <vt:lpstr>Alternative data-flow strategies.</vt:lpstr>
      <vt:lpstr>Coroutine:</vt:lpstr>
      <vt:lpstr>Coroutine:</vt:lpstr>
      <vt:lpstr>Coroutine:</vt:lpstr>
      <vt:lpstr>Coroutine:</vt:lpstr>
      <vt:lpstr>Coroutine:</vt:lpstr>
      <vt:lpstr>Coroutine:</vt:lpstr>
      <vt:lpstr>Coroutine‑backed attribute</vt:lpstr>
      <vt:lpstr>Coroutine‑backed attribute</vt:lpstr>
      <vt:lpstr>Coroutine‑backed attribute (read &amp; write)</vt:lpstr>
      <vt:lpstr>Coroutine‑backed attribute (read &amp; write)</vt:lpstr>
      <vt:lpstr>Coroutine‑backed attribute (read &amp; write)</vt:lpstr>
      <vt:lpstr>Coroutine based attribute:</vt:lpstr>
      <vt:lpstr>yield backed methods:</vt:lpstr>
      <vt:lpstr>yield backed methods:</vt:lpstr>
      <vt:lpstr>Generator/coroutine based methods:</vt:lpstr>
      <vt:lpstr>When not to drop return</vt:lpstr>
      <vt:lpstr>Use return</vt:lpstr>
      <vt:lpstr>Finally</vt:lpstr>
      <vt:lpstr>Key take‑aways:</vt:lpstr>
      <vt:lpstr>Try it yourself at home</vt:lpstr>
      <vt:lpstr>Thank for your attention!</vt:lpstr>
      <vt:lpstr>Additional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yield</dc:title>
  <dc:creator>Maxim Danilov</dc:creator>
  <cp:lastModifiedBy>Maxim Danilov</cp:lastModifiedBy>
  <cp:revision>81</cp:revision>
  <dcterms:created xsi:type="dcterms:W3CDTF">2025-04-18T17:25:54Z</dcterms:created>
  <dcterms:modified xsi:type="dcterms:W3CDTF">2025-07-18T11:16:17Z</dcterms:modified>
</cp:coreProperties>
</file>